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1"/>
  </p:notesMasterIdLst>
  <p:sldIdLst>
    <p:sldId id="256" r:id="rId2"/>
    <p:sldId id="274" r:id="rId3"/>
    <p:sldId id="350" r:id="rId4"/>
    <p:sldId id="327" r:id="rId5"/>
    <p:sldId id="351" r:id="rId6"/>
    <p:sldId id="364" r:id="rId7"/>
    <p:sldId id="352" r:id="rId8"/>
    <p:sldId id="353" r:id="rId9"/>
    <p:sldId id="356" r:id="rId10"/>
    <p:sldId id="357" r:id="rId11"/>
    <p:sldId id="358" r:id="rId12"/>
    <p:sldId id="361" r:id="rId13"/>
    <p:sldId id="362" r:id="rId14"/>
    <p:sldId id="363" r:id="rId15"/>
    <p:sldId id="365" r:id="rId16"/>
    <p:sldId id="374" r:id="rId17"/>
    <p:sldId id="375" r:id="rId18"/>
    <p:sldId id="376" r:id="rId19"/>
    <p:sldId id="377" r:id="rId20"/>
    <p:sldId id="378" r:id="rId21"/>
    <p:sldId id="354" r:id="rId22"/>
    <p:sldId id="366" r:id="rId23"/>
    <p:sldId id="370" r:id="rId24"/>
    <p:sldId id="372" r:id="rId25"/>
    <p:sldId id="371" r:id="rId26"/>
    <p:sldId id="373" r:id="rId27"/>
    <p:sldId id="355" r:id="rId28"/>
    <p:sldId id="368" r:id="rId29"/>
    <p:sldId id="36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7774C740-2D8F-4A0F-AAB9-0C1870CA40E0}">
          <p14:sldIdLst>
            <p14:sldId id="256"/>
            <p14:sldId id="274"/>
            <p14:sldId id="350"/>
            <p14:sldId id="327"/>
            <p14:sldId id="351"/>
            <p14:sldId id="364"/>
            <p14:sldId id="352"/>
            <p14:sldId id="353"/>
            <p14:sldId id="356"/>
            <p14:sldId id="357"/>
            <p14:sldId id="358"/>
            <p14:sldId id="361"/>
            <p14:sldId id="362"/>
            <p14:sldId id="363"/>
            <p14:sldId id="365"/>
            <p14:sldId id="374"/>
            <p14:sldId id="375"/>
            <p14:sldId id="376"/>
            <p14:sldId id="377"/>
            <p14:sldId id="378"/>
            <p14:sldId id="354"/>
            <p14:sldId id="366"/>
            <p14:sldId id="370"/>
            <p14:sldId id="372"/>
            <p14:sldId id="371"/>
            <p14:sldId id="373"/>
            <p14:sldId id="355"/>
            <p14:sldId id="368"/>
            <p14:sldId id="369"/>
          </p14:sldIdLst>
        </p14:section>
        <p14:section name="Draft" id="{774E7F47-63C7-4862-B44F-FF738A01F7C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n ZHONG" initials="YZ" lastIdx="1" clrIdx="0">
    <p:extLst>
      <p:ext uri="{19B8F6BF-5375-455C-9EA6-DF929625EA0E}">
        <p15:presenceInfo xmlns:p15="http://schemas.microsoft.com/office/powerpoint/2012/main" userId="3e657d436fa2be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C962"/>
    <a:srgbClr val="FF0000"/>
    <a:srgbClr val="315AD4"/>
    <a:srgbClr val="E7CCA0"/>
    <a:srgbClr val="E4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8" autoAdjust="0"/>
    <p:restoredTop sz="87082" autoAdjust="0"/>
  </p:normalViewPr>
  <p:slideViewPr>
    <p:cSldViewPr snapToGrid="0">
      <p:cViewPr varScale="1">
        <p:scale>
          <a:sx n="87" d="100"/>
          <a:sy n="87" d="100"/>
        </p:scale>
        <p:origin x="480" y="52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3DE75-1E00-4634-A238-B7CB604CA823}" type="datetimeFigureOut">
              <a:rPr lang="en-GB" smtClean="0"/>
              <a:t>27/01/2022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73C76-58C3-4AFF-9E61-CC76D8A073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520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405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65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084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304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58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098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133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800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75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882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715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389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3185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871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96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0612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4439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933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820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0004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4367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153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635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029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809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11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087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665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687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9E07E4C-52DD-4181-AB2F-B04920628AC2}" type="datetimeFigureOut">
              <a:rPr lang="en-GB" smtClean="0"/>
              <a:t>27/01/2022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876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7E4C-52DD-4181-AB2F-B04920628AC2}" type="datetimeFigureOut">
              <a:rPr lang="en-GB" smtClean="0"/>
              <a:t>27/01/2022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714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7E4C-52DD-4181-AB2F-B04920628AC2}" type="datetimeFigureOut">
              <a:rPr lang="en-GB" smtClean="0"/>
              <a:t>27/01/2022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230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7E4C-52DD-4181-AB2F-B04920628AC2}" type="datetimeFigureOut">
              <a:rPr lang="en-GB" smtClean="0"/>
              <a:t>27/01/2022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436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7E4C-52DD-4181-AB2F-B04920628AC2}" type="datetimeFigureOut">
              <a:rPr lang="en-GB" smtClean="0"/>
              <a:t>27/01/2022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976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7E4C-52DD-4181-AB2F-B04920628AC2}" type="datetimeFigureOut">
              <a:rPr lang="en-GB" smtClean="0"/>
              <a:t>27/01/2022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878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7E4C-52DD-4181-AB2F-B04920628AC2}" type="datetimeFigureOut">
              <a:rPr lang="en-GB" smtClean="0"/>
              <a:t>27/01/2022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864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7E4C-52DD-4181-AB2F-B04920628AC2}" type="datetimeFigureOut">
              <a:rPr lang="en-GB" smtClean="0"/>
              <a:t>27/01/2022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502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7E4C-52DD-4181-AB2F-B04920628AC2}" type="datetimeFigureOut">
              <a:rPr lang="en-GB" smtClean="0"/>
              <a:t>27/01/2022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426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7E4C-52DD-4181-AB2F-B04920628AC2}" type="datetimeFigureOut">
              <a:rPr lang="en-GB" smtClean="0"/>
              <a:t>27/01/2022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068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7E4C-52DD-4181-AB2F-B04920628AC2}" type="datetimeFigureOut">
              <a:rPr lang="en-GB" smtClean="0"/>
              <a:t>27/01/2022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764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7E4C-52DD-4181-AB2F-B04920628AC2}" type="datetimeFigureOut">
              <a:rPr lang="en-GB" smtClean="0"/>
              <a:t>27/01/2022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901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7E4C-52DD-4181-AB2F-B04920628AC2}" type="datetimeFigureOut">
              <a:rPr lang="en-GB" smtClean="0"/>
              <a:t>27/01/2022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450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7E4C-52DD-4181-AB2F-B04920628AC2}" type="datetimeFigureOut">
              <a:rPr lang="en-GB" smtClean="0"/>
              <a:t>27/01/2022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407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7E4C-52DD-4181-AB2F-B04920628AC2}" type="datetimeFigureOut">
              <a:rPr lang="en-GB" smtClean="0"/>
              <a:t>27/01/2022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606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7E4C-52DD-4181-AB2F-B04920628AC2}" type="datetimeFigureOut">
              <a:rPr lang="en-GB" smtClean="0"/>
              <a:t>27/01/2022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041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7E4C-52DD-4181-AB2F-B04920628AC2}" type="datetimeFigureOut">
              <a:rPr lang="en-GB" smtClean="0"/>
              <a:t>27/01/2022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829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9E07E4C-52DD-4181-AB2F-B04920628AC2}" type="datetimeFigureOut">
              <a:rPr lang="en-GB" smtClean="0"/>
              <a:t>27/01/2022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79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webp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github.com/LiamLeGoffic/SPLEX_Project" TargetMode="External"/><Relationship Id="rId5" Type="http://schemas.openxmlformats.org/officeDocument/2006/relationships/image" Target="../media/image48.png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ebp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3.wdp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3.wdp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9AE86-EF8E-4A47-A56E-94F10BD30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50" y="1465504"/>
            <a:ext cx="11418700" cy="3926991"/>
          </a:xfrm>
        </p:spPr>
        <p:txBody>
          <a:bodyPr/>
          <a:lstStyle/>
          <a:p>
            <a:r>
              <a:rPr lang="en-GB" sz="2800" b="1" u="sng" dirty="0">
                <a:solidFill>
                  <a:schemeClr val="tx1"/>
                </a:solidFill>
              </a:rPr>
              <a:t>SPLEX PROJECT PRESENTATION</a:t>
            </a:r>
            <a:br>
              <a:rPr lang="en-GB" sz="2800" b="1" u="sng" dirty="0">
                <a:solidFill>
                  <a:schemeClr val="tx1"/>
                </a:solidFill>
              </a:rPr>
            </a:br>
            <a:br>
              <a:rPr lang="en-GB" sz="2800" b="1" u="sng" dirty="0">
                <a:solidFill>
                  <a:schemeClr val="tx1"/>
                </a:solidFill>
              </a:rPr>
            </a:br>
            <a:br>
              <a:rPr lang="en-GB" sz="3200" dirty="0">
                <a:solidFill>
                  <a:schemeClr val="tx1"/>
                </a:solidFill>
              </a:rPr>
            </a:br>
            <a:br>
              <a:rPr lang="en-GB" sz="3200" dirty="0">
                <a:solidFill>
                  <a:schemeClr val="tx1"/>
                </a:solidFill>
              </a:rPr>
            </a:br>
            <a:br>
              <a:rPr lang="en-GB" sz="3200" dirty="0">
                <a:solidFill>
                  <a:schemeClr val="tx1"/>
                </a:solidFill>
              </a:rPr>
            </a:br>
            <a:r>
              <a:rPr lang="en-GB" sz="3200" b="1" dirty="0">
                <a:solidFill>
                  <a:schemeClr val="tx1"/>
                </a:solidFill>
              </a:rPr>
              <a:t>Data exploration </a:t>
            </a:r>
            <a:br>
              <a:rPr lang="en-GB" sz="3200" b="1" dirty="0">
                <a:solidFill>
                  <a:schemeClr val="tx1"/>
                </a:solidFill>
              </a:rPr>
            </a:br>
            <a:r>
              <a:rPr lang="en-GB" sz="3200" b="1" dirty="0">
                <a:solidFill>
                  <a:schemeClr val="tx1"/>
                </a:solidFill>
              </a:rPr>
              <a:t>Propose and Develop an optimal method</a:t>
            </a:r>
            <a:br>
              <a:rPr lang="en-GB" sz="3200" b="1" dirty="0">
                <a:solidFill>
                  <a:schemeClr val="tx1"/>
                </a:solidFill>
              </a:rPr>
            </a:br>
            <a:r>
              <a:rPr lang="en-GB" sz="3200" b="1" dirty="0">
                <a:solidFill>
                  <a:schemeClr val="tx1"/>
                </a:solidFill>
              </a:rPr>
              <a:t>A </a:t>
            </a:r>
            <a:r>
              <a:rPr lang="en-GB" sz="3200" b="1" dirty="0">
                <a:solidFill>
                  <a:srgbClr val="FF0000"/>
                </a:solidFill>
              </a:rPr>
              <a:t>Pokémon</a:t>
            </a:r>
            <a:r>
              <a:rPr lang="en-GB" sz="3200" b="1" dirty="0">
                <a:solidFill>
                  <a:schemeClr val="tx1"/>
                </a:solidFill>
              </a:rPr>
              <a:t>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13112-2A4E-4D9D-BD3B-184B415B7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3772" y="5775096"/>
            <a:ext cx="9664455" cy="958232"/>
          </a:xfrm>
        </p:spPr>
        <p:txBody>
          <a:bodyPr>
            <a:normAutofit/>
          </a:bodyPr>
          <a:lstStyle/>
          <a:p>
            <a:r>
              <a:rPr lang="en-GB" sz="2400" b="1" dirty="0"/>
              <a:t>LEGOFFIC</a:t>
            </a:r>
            <a:r>
              <a:rPr lang="en-GB" sz="2400" dirty="0"/>
              <a:t> Liam, </a:t>
            </a:r>
            <a:r>
              <a:rPr lang="en-GB" sz="2400" b="1" dirty="0"/>
              <a:t>ZHONG</a:t>
            </a:r>
            <a:r>
              <a:rPr lang="en-GB" sz="2400" dirty="0"/>
              <a:t> Yann</a:t>
            </a:r>
            <a:br>
              <a:rPr lang="en-GB" sz="2400" dirty="0"/>
            </a:br>
            <a:r>
              <a:rPr lang="en-GB" sz="2400" dirty="0"/>
              <a:t>28/01/2022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33856D-A40C-4846-95F0-598D3256906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867" y="194868"/>
            <a:ext cx="2802264" cy="1125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6395FF-3A37-4AC0-923F-8817AEB3C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74" b="97187" l="9836" r="89891">
                        <a14:foregroundMark x1="54372" y1="45524" x2="54372" y2="45524"/>
                        <a14:foregroundMark x1="38525" y1="49616" x2="38525" y2="496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4222" y="1824886"/>
            <a:ext cx="1626516" cy="173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86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u="sng" dirty="0">
                <a:solidFill>
                  <a:schemeClr val="tx1"/>
                </a:solidFill>
              </a:rPr>
              <a:t>UNSUPERVISED:</a:t>
            </a:r>
            <a:br>
              <a:rPr lang="en-GB" b="1" u="sng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Clustering</a:t>
            </a:r>
            <a:endParaRPr lang="en-GB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3BA5-2974-444C-BF0F-63A192CC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521506"/>
            <a:ext cx="10554574" cy="36226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FAFBB-8665-444C-8000-81A86276E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0" b="96867" l="6977" r="96512">
                        <a14:foregroundMark x1="53256" y1="39036" x2="53256" y2="39036"/>
                        <a14:foregroundMark x1="67442" y1="61928" x2="67442" y2="61928"/>
                        <a14:foregroundMark x1="45814" y1="12771" x2="45814" y2="12771"/>
                        <a14:foregroundMark x1="56512" y1="12771" x2="56512" y2="12771"/>
                        <a14:foregroundMark x1="67209" y1="15904" x2="67209" y2="15904"/>
                        <a14:foregroundMark x1="76279" y1="20964" x2="76279" y2="20964"/>
                        <a14:foregroundMark x1="84651" y1="31325" x2="84651" y2="31325"/>
                        <a14:foregroundMark x1="34651" y1="16145" x2="34651" y2="16145"/>
                        <a14:foregroundMark x1="27442" y1="20723" x2="27442" y2="20723"/>
                        <a14:foregroundMark x1="18372" y1="30120" x2="18372" y2="30120"/>
                        <a14:foregroundMark x1="13023" y1="40000" x2="13023" y2="40000"/>
                        <a14:foregroundMark x1="10930" y1="51325" x2="10930" y2="51325"/>
                        <a14:foregroundMark x1="12093" y1="63373" x2="12093" y2="63373"/>
                        <a14:foregroundMark x1="15349" y1="71084" x2="15349" y2="71084"/>
                        <a14:foregroundMark x1="21628" y1="81928" x2="21628" y2="81928"/>
                        <a14:foregroundMark x1="30698" y1="89880" x2="30698" y2="89880"/>
                        <a14:foregroundMark x1="40930" y1="93976" x2="40930" y2="93976"/>
                        <a14:foregroundMark x1="49767" y1="95181" x2="49767" y2="95181"/>
                        <a14:foregroundMark x1="63721" y1="93735" x2="63721" y2="93735"/>
                        <a14:foregroundMark x1="71860" y1="89398" x2="71860" y2="89398"/>
                        <a14:foregroundMark x1="81628" y1="82169" x2="81628" y2="82169"/>
                        <a14:foregroundMark x1="87209" y1="72048" x2="87209" y2="72048"/>
                        <a14:foregroundMark x1="90465" y1="61928" x2="90465" y2="61928"/>
                        <a14:foregroundMark x1="91163" y1="52289" x2="91163" y2="52289"/>
                        <a14:foregroundMark x1="89302" y1="41446" x2="89302" y2="414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8530" y="711131"/>
            <a:ext cx="1631791" cy="1574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9A8832-62A4-40AA-BD64-8768CF0BF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975" y="2664127"/>
            <a:ext cx="9544050" cy="9191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7FB633-41BA-4952-8D0E-AFCC757EE060}"/>
              </a:ext>
            </a:extLst>
          </p:cNvPr>
          <p:cNvSpPr txBox="1"/>
          <p:nvPr/>
        </p:nvSpPr>
        <p:spPr>
          <a:xfrm>
            <a:off x="1323974" y="3818770"/>
            <a:ext cx="90011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Class </a:t>
            </a:r>
            <a:r>
              <a:rPr lang="en-GB" dirty="0">
                <a:sym typeface="Wingdings" panose="05000000000000000000" pitchFamily="2" charset="2"/>
              </a:rPr>
              <a:t> </a:t>
            </a:r>
            <a:r>
              <a:rPr lang="en-GB" b="1" dirty="0">
                <a:sym typeface="Wingdings" panose="05000000000000000000" pitchFamily="2" charset="2"/>
              </a:rPr>
              <a:t>Legendary </a:t>
            </a:r>
            <a:r>
              <a:rPr lang="en-GB" dirty="0">
                <a:sym typeface="Wingdings" panose="05000000000000000000" pitchFamily="2" charset="2"/>
              </a:rPr>
              <a:t>(last column)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Pairwise clustering on numerical columns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1600" dirty="0">
                <a:sym typeface="Wingdings" panose="05000000000000000000" pitchFamily="2" charset="2"/>
              </a:rPr>
              <a:t>Total vs Sp. Atk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1600" dirty="0">
                <a:sym typeface="Wingdings" panose="05000000000000000000" pitchFamily="2" charset="2"/>
              </a:rPr>
              <a:t>Capture_rate vs Speed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1600" dirty="0">
                <a:sym typeface="Wingdings" panose="05000000000000000000" pitchFamily="2" charset="2"/>
              </a:rPr>
              <a:t>HP vs weight_kg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1600" dirty="0">
                <a:sym typeface="Wingdings" panose="05000000000000000000" pitchFamily="2" charset="2"/>
              </a:rPr>
              <a:t>…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Feature selection based on </a:t>
            </a:r>
            <a:r>
              <a:rPr lang="en-GB" b="1" dirty="0"/>
              <a:t>pairwise correlation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F65BD1E-02EC-46B1-97DB-8BDD677AA683}"/>
              </a:ext>
            </a:extLst>
          </p:cNvPr>
          <p:cNvSpPr/>
          <p:nvPr/>
        </p:nvSpPr>
        <p:spPr>
          <a:xfrm>
            <a:off x="4154164" y="4586133"/>
            <a:ext cx="638667" cy="43262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033EA7-CEDE-4193-9CA8-E911DCEB3905}"/>
                  </a:ext>
                </a:extLst>
              </p:cNvPr>
              <p:cNvSpPr txBox="1"/>
              <p:nvPr/>
            </p:nvSpPr>
            <p:spPr>
              <a:xfrm>
                <a:off x="4876800" y="4586133"/>
                <a:ext cx="626745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11!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2!9!</m:t>
                        </m:r>
                      </m:den>
                    </m:f>
                  </m:oMath>
                </a14:m>
                <a:r>
                  <a:rPr lang="en-GB" dirty="0"/>
                  <a:t> = </a:t>
                </a:r>
                <a:r>
                  <a:rPr lang="en-GB" b="1" u="sng" dirty="0"/>
                  <a:t>55</a:t>
                </a:r>
                <a:r>
                  <a:rPr lang="en-GB" dirty="0"/>
                  <a:t> possible pairwise clusters </a:t>
                </a:r>
                <a:r>
                  <a:rPr lang="en-GB" dirty="0">
                    <a:sym typeface="Wingdings" panose="05000000000000000000" pitchFamily="2" charset="2"/>
                  </a:rPr>
                  <a:t> unrealistic and waste of time </a:t>
                </a:r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033EA7-CEDE-4193-9CA8-E911DCEB3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586133"/>
                <a:ext cx="6267450" cy="491288"/>
              </a:xfrm>
              <a:prstGeom prst="rect">
                <a:avLst/>
              </a:prstGeom>
              <a:blipFill>
                <a:blip r:embed="rId6"/>
                <a:stretch>
                  <a:fillRect b="-86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C1D06A3-B3EC-4CDE-AD53-CC265B9EA40B}"/>
              </a:ext>
            </a:extLst>
          </p:cNvPr>
          <p:cNvSpPr/>
          <p:nvPr/>
        </p:nvSpPr>
        <p:spPr>
          <a:xfrm>
            <a:off x="1498530" y="2664127"/>
            <a:ext cx="1212920" cy="9744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3C7EE3-B52C-4D8D-9CF7-81FC1874C06A}"/>
              </a:ext>
            </a:extLst>
          </p:cNvPr>
          <p:cNvSpPr/>
          <p:nvPr/>
        </p:nvSpPr>
        <p:spPr>
          <a:xfrm>
            <a:off x="3089606" y="2664127"/>
            <a:ext cx="1907843" cy="9744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A01CF2-2D94-476C-AF72-9045C1EE654D}"/>
              </a:ext>
            </a:extLst>
          </p:cNvPr>
          <p:cNvSpPr/>
          <p:nvPr/>
        </p:nvSpPr>
        <p:spPr>
          <a:xfrm>
            <a:off x="6813550" y="2657777"/>
            <a:ext cx="1428750" cy="9744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2A9FFF-D1AF-403B-AE09-BAD7B90247FB}"/>
              </a:ext>
            </a:extLst>
          </p:cNvPr>
          <p:cNvSpPr/>
          <p:nvPr/>
        </p:nvSpPr>
        <p:spPr>
          <a:xfrm>
            <a:off x="9251949" y="2657777"/>
            <a:ext cx="514351" cy="9744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5F0567-56CB-4472-A882-1026B03C91E0}"/>
              </a:ext>
            </a:extLst>
          </p:cNvPr>
          <p:cNvSpPr/>
          <p:nvPr/>
        </p:nvSpPr>
        <p:spPr>
          <a:xfrm>
            <a:off x="5954459" y="2657777"/>
            <a:ext cx="528891" cy="9744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0ACB94-A231-4769-B680-60B623102FFD}"/>
              </a:ext>
            </a:extLst>
          </p:cNvPr>
          <p:cNvSpPr/>
          <p:nvPr/>
        </p:nvSpPr>
        <p:spPr>
          <a:xfrm>
            <a:off x="10271562" y="2664127"/>
            <a:ext cx="528891" cy="974423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329A80-C1BC-4419-9C0B-3235774DA284}"/>
              </a:ext>
            </a:extLst>
          </p:cNvPr>
          <p:cNvSpPr txBox="1"/>
          <p:nvPr/>
        </p:nvSpPr>
        <p:spPr>
          <a:xfrm>
            <a:off x="3629096" y="3039230"/>
            <a:ext cx="4400321" cy="2308324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Generally prominent features:</a:t>
            </a:r>
          </a:p>
          <a:p>
            <a:pPr marL="514350" indent="-514350">
              <a:buAutoNum type="arabicPeriod"/>
            </a:pPr>
            <a:r>
              <a:rPr lang="en-GB" sz="2400" dirty="0"/>
              <a:t>base_egg_steps</a:t>
            </a:r>
          </a:p>
          <a:p>
            <a:pPr marL="514350" indent="-514350">
              <a:buAutoNum type="arabicPeriod"/>
            </a:pPr>
            <a:r>
              <a:rPr lang="en-GB" sz="2400" dirty="0"/>
              <a:t>Total </a:t>
            </a:r>
          </a:p>
          <a:p>
            <a:pPr marL="514350" indent="-514350">
              <a:buAutoNum type="arabicPeriod"/>
            </a:pPr>
            <a:r>
              <a:rPr lang="en-GB" sz="2400" dirty="0"/>
              <a:t>base_happiness</a:t>
            </a:r>
          </a:p>
          <a:p>
            <a:pPr marL="514350" indent="-514350">
              <a:buAutoNum type="arabicPeriod"/>
            </a:pPr>
            <a:r>
              <a:rPr lang="en-GB" sz="2400" dirty="0"/>
              <a:t>experience_growth</a:t>
            </a:r>
          </a:p>
          <a:p>
            <a:pPr marL="514350" indent="-514350">
              <a:buAutoNum type="arabicPeriod"/>
            </a:pPr>
            <a:r>
              <a:rPr lang="en-GB" sz="2400" dirty="0"/>
              <a:t>Sp. Atk</a:t>
            </a:r>
          </a:p>
        </p:txBody>
      </p:sp>
    </p:spTree>
    <p:extLst>
      <p:ext uri="{BB962C8B-B14F-4D97-AF65-F5344CB8AC3E}">
        <p14:creationId xmlns:p14="http://schemas.microsoft.com/office/powerpoint/2010/main" val="187492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u="sng" dirty="0">
                <a:solidFill>
                  <a:schemeClr val="tx1"/>
                </a:solidFill>
              </a:rPr>
              <a:t>UNSUPERVISED:</a:t>
            </a:r>
            <a:br>
              <a:rPr lang="en-GB" b="1" u="sng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Clustering</a:t>
            </a:r>
            <a:endParaRPr lang="en-GB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3BA5-2974-444C-BF0F-63A192CC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521506"/>
            <a:ext cx="10554574" cy="36226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FAFBB-8665-444C-8000-81A86276E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0" b="96867" l="6977" r="96512">
                        <a14:foregroundMark x1="53256" y1="39036" x2="53256" y2="39036"/>
                        <a14:foregroundMark x1="67442" y1="61928" x2="67442" y2="61928"/>
                        <a14:foregroundMark x1="45814" y1="12771" x2="45814" y2="12771"/>
                        <a14:foregroundMark x1="56512" y1="12771" x2="56512" y2="12771"/>
                        <a14:foregroundMark x1="67209" y1="15904" x2="67209" y2="15904"/>
                        <a14:foregroundMark x1="76279" y1="20964" x2="76279" y2="20964"/>
                        <a14:foregroundMark x1="84651" y1="31325" x2="84651" y2="31325"/>
                        <a14:foregroundMark x1="34651" y1="16145" x2="34651" y2="16145"/>
                        <a14:foregroundMark x1="27442" y1="20723" x2="27442" y2="20723"/>
                        <a14:foregroundMark x1="18372" y1="30120" x2="18372" y2="30120"/>
                        <a14:foregroundMark x1="13023" y1="40000" x2="13023" y2="40000"/>
                        <a14:foregroundMark x1="10930" y1="51325" x2="10930" y2="51325"/>
                        <a14:foregroundMark x1="12093" y1="63373" x2="12093" y2="63373"/>
                        <a14:foregroundMark x1="15349" y1="71084" x2="15349" y2="71084"/>
                        <a14:foregroundMark x1="21628" y1="81928" x2="21628" y2="81928"/>
                        <a14:foregroundMark x1="30698" y1="89880" x2="30698" y2="89880"/>
                        <a14:foregroundMark x1="40930" y1="93976" x2="40930" y2="93976"/>
                        <a14:foregroundMark x1="49767" y1="95181" x2="49767" y2="95181"/>
                        <a14:foregroundMark x1="63721" y1="93735" x2="63721" y2="93735"/>
                        <a14:foregroundMark x1="71860" y1="89398" x2="71860" y2="89398"/>
                        <a14:foregroundMark x1="81628" y1="82169" x2="81628" y2="82169"/>
                        <a14:foregroundMark x1="87209" y1="72048" x2="87209" y2="72048"/>
                        <a14:foregroundMark x1="90465" y1="61928" x2="90465" y2="61928"/>
                        <a14:foregroundMark x1="91163" y1="52289" x2="91163" y2="52289"/>
                        <a14:foregroundMark x1="89302" y1="41446" x2="89302" y2="414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8530" y="711131"/>
            <a:ext cx="1631791" cy="1574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BB5D8C-1AC5-47D4-B02D-53C3D11CB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109" y="1967005"/>
            <a:ext cx="3995185" cy="3599007"/>
          </a:xfrm>
          <a:prstGeom prst="rect">
            <a:avLst/>
          </a:prstGeom>
          <a:ln w="38100" cap="sq">
            <a:solidFill>
              <a:srgbClr val="74C96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F3C5DFF-DCC0-4A31-82EF-829937E2B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76684"/>
            <a:ext cx="4876800" cy="4379651"/>
          </a:xfrm>
          <a:prstGeom prst="rect">
            <a:avLst/>
          </a:prstGeom>
          <a:ln w="38100" cap="sq">
            <a:solidFill>
              <a:srgbClr val="74C96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772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u="sng" dirty="0">
                <a:solidFill>
                  <a:schemeClr val="tx1"/>
                </a:solidFill>
              </a:rPr>
              <a:t>UNSUPERVISED:</a:t>
            </a:r>
            <a:br>
              <a:rPr lang="en-GB" b="1" u="sng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Clustering</a:t>
            </a:r>
            <a:endParaRPr lang="en-GB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3BA5-2974-444C-BF0F-63A192CC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521506"/>
            <a:ext cx="10554574" cy="36226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FAFBB-8665-444C-8000-81A86276E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0" b="96867" l="6977" r="96512">
                        <a14:foregroundMark x1="53256" y1="39036" x2="53256" y2="39036"/>
                        <a14:foregroundMark x1="67442" y1="61928" x2="67442" y2="61928"/>
                        <a14:foregroundMark x1="45814" y1="12771" x2="45814" y2="12771"/>
                        <a14:foregroundMark x1="56512" y1="12771" x2="56512" y2="12771"/>
                        <a14:foregroundMark x1="67209" y1="15904" x2="67209" y2="15904"/>
                        <a14:foregroundMark x1="76279" y1="20964" x2="76279" y2="20964"/>
                        <a14:foregroundMark x1="84651" y1="31325" x2="84651" y2="31325"/>
                        <a14:foregroundMark x1="34651" y1="16145" x2="34651" y2="16145"/>
                        <a14:foregroundMark x1="27442" y1="20723" x2="27442" y2="20723"/>
                        <a14:foregroundMark x1="18372" y1="30120" x2="18372" y2="30120"/>
                        <a14:foregroundMark x1="13023" y1="40000" x2="13023" y2="40000"/>
                        <a14:foregroundMark x1="10930" y1="51325" x2="10930" y2="51325"/>
                        <a14:foregroundMark x1="12093" y1="63373" x2="12093" y2="63373"/>
                        <a14:foregroundMark x1="15349" y1="71084" x2="15349" y2="71084"/>
                        <a14:foregroundMark x1="21628" y1="81928" x2="21628" y2="81928"/>
                        <a14:foregroundMark x1="30698" y1="89880" x2="30698" y2="89880"/>
                        <a14:foregroundMark x1="40930" y1="93976" x2="40930" y2="93976"/>
                        <a14:foregroundMark x1="49767" y1="95181" x2="49767" y2="95181"/>
                        <a14:foregroundMark x1="63721" y1="93735" x2="63721" y2="93735"/>
                        <a14:foregroundMark x1="71860" y1="89398" x2="71860" y2="89398"/>
                        <a14:foregroundMark x1="81628" y1="82169" x2="81628" y2="82169"/>
                        <a14:foregroundMark x1="87209" y1="72048" x2="87209" y2="72048"/>
                        <a14:foregroundMark x1="90465" y1="61928" x2="90465" y2="61928"/>
                        <a14:foregroundMark x1="91163" y1="52289" x2="91163" y2="52289"/>
                        <a14:foregroundMark x1="89302" y1="41446" x2="89302" y2="414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8530" y="711131"/>
            <a:ext cx="1631791" cy="1574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CFD881-6A96-46AA-BDD6-94EC34FBF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824" y="2892909"/>
            <a:ext cx="3219592" cy="22834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E02A7-328A-4D21-8343-1EC97F0E8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6341" y="2892909"/>
            <a:ext cx="3174326" cy="22834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5FE0DE-DF44-49F0-8BE2-268214952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5592" y="2892909"/>
            <a:ext cx="3239281" cy="22834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71BC5C-A925-43C1-BEF3-100904F81BB6}"/>
              </a:ext>
            </a:extLst>
          </p:cNvPr>
          <p:cNvSpPr txBox="1"/>
          <p:nvPr/>
        </p:nvSpPr>
        <p:spPr>
          <a:xfrm>
            <a:off x="3935973" y="5619180"/>
            <a:ext cx="432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Good results on K-means and hierarchical. Data is quite easily separable with few outliers.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0A76D9-87AE-407A-900E-CBA511E08D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8757" y="675134"/>
            <a:ext cx="1856788" cy="1672662"/>
          </a:xfrm>
          <a:prstGeom prst="rect">
            <a:avLst/>
          </a:prstGeom>
          <a:ln w="38100" cap="sq">
            <a:solidFill>
              <a:srgbClr val="74C96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070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u="sng" dirty="0">
                <a:solidFill>
                  <a:schemeClr val="tx1"/>
                </a:solidFill>
              </a:rPr>
              <a:t>UNSUPERVISED:</a:t>
            </a:r>
            <a:br>
              <a:rPr lang="en-GB" b="1" u="sng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Clustering</a:t>
            </a:r>
            <a:endParaRPr lang="en-GB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3BA5-2974-444C-BF0F-63A192CC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521506"/>
            <a:ext cx="10554574" cy="36226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FAFBB-8665-444C-8000-81A86276E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0" b="96867" l="6977" r="96512">
                        <a14:foregroundMark x1="53256" y1="39036" x2="53256" y2="39036"/>
                        <a14:foregroundMark x1="67442" y1="61928" x2="67442" y2="61928"/>
                        <a14:foregroundMark x1="45814" y1="12771" x2="45814" y2="12771"/>
                        <a14:foregroundMark x1="56512" y1="12771" x2="56512" y2="12771"/>
                        <a14:foregroundMark x1="67209" y1="15904" x2="67209" y2="15904"/>
                        <a14:foregroundMark x1="76279" y1="20964" x2="76279" y2="20964"/>
                        <a14:foregroundMark x1="84651" y1="31325" x2="84651" y2="31325"/>
                        <a14:foregroundMark x1="34651" y1="16145" x2="34651" y2="16145"/>
                        <a14:foregroundMark x1="27442" y1="20723" x2="27442" y2="20723"/>
                        <a14:foregroundMark x1="18372" y1="30120" x2="18372" y2="30120"/>
                        <a14:foregroundMark x1="13023" y1="40000" x2="13023" y2="40000"/>
                        <a14:foregroundMark x1="10930" y1="51325" x2="10930" y2="51325"/>
                        <a14:foregroundMark x1="12093" y1="63373" x2="12093" y2="63373"/>
                        <a14:foregroundMark x1="15349" y1="71084" x2="15349" y2="71084"/>
                        <a14:foregroundMark x1="21628" y1="81928" x2="21628" y2="81928"/>
                        <a14:foregroundMark x1="30698" y1="89880" x2="30698" y2="89880"/>
                        <a14:foregroundMark x1="40930" y1="93976" x2="40930" y2="93976"/>
                        <a14:foregroundMark x1="49767" y1="95181" x2="49767" y2="95181"/>
                        <a14:foregroundMark x1="63721" y1="93735" x2="63721" y2="93735"/>
                        <a14:foregroundMark x1="71860" y1="89398" x2="71860" y2="89398"/>
                        <a14:foregroundMark x1="81628" y1="82169" x2="81628" y2="82169"/>
                        <a14:foregroundMark x1="87209" y1="72048" x2="87209" y2="72048"/>
                        <a14:foregroundMark x1="90465" y1="61928" x2="90465" y2="61928"/>
                        <a14:foregroundMark x1="91163" y1="52289" x2="91163" y2="52289"/>
                        <a14:foregroundMark x1="89302" y1="41446" x2="89302" y2="414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8530" y="711131"/>
            <a:ext cx="1631791" cy="15748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C38322-3C4A-4431-9D07-A472A2BE7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109" y="1967005"/>
            <a:ext cx="3995185" cy="3573892"/>
          </a:xfrm>
          <a:prstGeom prst="rect">
            <a:avLst/>
          </a:prstGeom>
          <a:ln w="38100" cap="sq">
            <a:solidFill>
              <a:srgbClr val="74C96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C2F28A-67C2-4F03-B2AA-45D3C7C92E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76684"/>
            <a:ext cx="4883400" cy="4379651"/>
          </a:xfrm>
          <a:prstGeom prst="rect">
            <a:avLst/>
          </a:prstGeom>
          <a:ln w="38100" cap="sq">
            <a:solidFill>
              <a:srgbClr val="74C96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908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u="sng" dirty="0">
                <a:solidFill>
                  <a:schemeClr val="tx1"/>
                </a:solidFill>
              </a:rPr>
              <a:t>UNSUPERVISED:</a:t>
            </a:r>
            <a:br>
              <a:rPr lang="en-GB" b="1" u="sng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Clustering</a:t>
            </a:r>
            <a:endParaRPr lang="en-GB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3BA5-2974-444C-BF0F-63A192CC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521506"/>
            <a:ext cx="10554574" cy="36226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FAFBB-8665-444C-8000-81A86276E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0" b="96867" l="6977" r="96512">
                        <a14:foregroundMark x1="53256" y1="39036" x2="53256" y2="39036"/>
                        <a14:foregroundMark x1="67442" y1="61928" x2="67442" y2="61928"/>
                        <a14:foregroundMark x1="45814" y1="12771" x2="45814" y2="12771"/>
                        <a14:foregroundMark x1="56512" y1="12771" x2="56512" y2="12771"/>
                        <a14:foregroundMark x1="67209" y1="15904" x2="67209" y2="15904"/>
                        <a14:foregroundMark x1="76279" y1="20964" x2="76279" y2="20964"/>
                        <a14:foregroundMark x1="84651" y1="31325" x2="84651" y2="31325"/>
                        <a14:foregroundMark x1="34651" y1="16145" x2="34651" y2="16145"/>
                        <a14:foregroundMark x1="27442" y1="20723" x2="27442" y2="20723"/>
                        <a14:foregroundMark x1="18372" y1="30120" x2="18372" y2="30120"/>
                        <a14:foregroundMark x1="13023" y1="40000" x2="13023" y2="40000"/>
                        <a14:foregroundMark x1="10930" y1="51325" x2="10930" y2="51325"/>
                        <a14:foregroundMark x1="12093" y1="63373" x2="12093" y2="63373"/>
                        <a14:foregroundMark x1="15349" y1="71084" x2="15349" y2="71084"/>
                        <a14:foregroundMark x1="21628" y1="81928" x2="21628" y2="81928"/>
                        <a14:foregroundMark x1="30698" y1="89880" x2="30698" y2="89880"/>
                        <a14:foregroundMark x1="40930" y1="93976" x2="40930" y2="93976"/>
                        <a14:foregroundMark x1="49767" y1="95181" x2="49767" y2="95181"/>
                        <a14:foregroundMark x1="63721" y1="93735" x2="63721" y2="93735"/>
                        <a14:foregroundMark x1="71860" y1="89398" x2="71860" y2="89398"/>
                        <a14:foregroundMark x1="81628" y1="82169" x2="81628" y2="82169"/>
                        <a14:foregroundMark x1="87209" y1="72048" x2="87209" y2="72048"/>
                        <a14:foregroundMark x1="90465" y1="61928" x2="90465" y2="61928"/>
                        <a14:foregroundMark x1="91163" y1="52289" x2="91163" y2="52289"/>
                        <a14:foregroundMark x1="89302" y1="41446" x2="89302" y2="414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8530" y="711131"/>
            <a:ext cx="1631791" cy="1574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58F324-1EAA-4617-9143-23B932C31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824" y="2892909"/>
            <a:ext cx="3255185" cy="22834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4AA187-86B5-4751-8E48-9F5D560E2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2944" y="2885356"/>
            <a:ext cx="3255185" cy="22909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A1608C-406C-41F5-BB53-D09B9BD79D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4064" y="2885356"/>
            <a:ext cx="3255185" cy="22902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2E8F25-5CE6-47FF-852A-A036673F84DF}"/>
              </a:ext>
            </a:extLst>
          </p:cNvPr>
          <p:cNvSpPr txBox="1"/>
          <p:nvPr/>
        </p:nvSpPr>
        <p:spPr>
          <a:xfrm>
            <a:off x="3935973" y="5619180"/>
            <a:ext cx="432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Bad results all around. Cluster sizes presumed equal,  so clustering is inaccurate.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E69CFB-6DEB-458B-927A-756B5D5AF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8757" y="711131"/>
            <a:ext cx="1856788" cy="1660989"/>
          </a:xfrm>
          <a:prstGeom prst="rect">
            <a:avLst/>
          </a:prstGeom>
          <a:ln w="38100" cap="sq">
            <a:solidFill>
              <a:srgbClr val="74C96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7238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u="sng" dirty="0">
                <a:solidFill>
                  <a:schemeClr val="tx1"/>
                </a:solidFill>
              </a:rPr>
              <a:t>UNSUPERVISED:</a:t>
            </a:r>
            <a:br>
              <a:rPr lang="en-GB" b="1" u="sng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Clustering - PCA</a:t>
            </a:r>
            <a:endParaRPr lang="en-GB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3BA5-2974-444C-BF0F-63A192CC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521506"/>
            <a:ext cx="10554574" cy="36226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FAFBB-8665-444C-8000-81A86276E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0" b="96867" l="6977" r="96512">
                        <a14:foregroundMark x1="53256" y1="39036" x2="53256" y2="39036"/>
                        <a14:foregroundMark x1="67442" y1="61928" x2="67442" y2="61928"/>
                        <a14:foregroundMark x1="45814" y1="12771" x2="45814" y2="12771"/>
                        <a14:foregroundMark x1="56512" y1="12771" x2="56512" y2="12771"/>
                        <a14:foregroundMark x1="67209" y1="15904" x2="67209" y2="15904"/>
                        <a14:foregroundMark x1="76279" y1="20964" x2="76279" y2="20964"/>
                        <a14:foregroundMark x1="84651" y1="31325" x2="84651" y2="31325"/>
                        <a14:foregroundMark x1="34651" y1="16145" x2="34651" y2="16145"/>
                        <a14:foregroundMark x1="27442" y1="20723" x2="27442" y2="20723"/>
                        <a14:foregroundMark x1="18372" y1="30120" x2="18372" y2="30120"/>
                        <a14:foregroundMark x1="13023" y1="40000" x2="13023" y2="40000"/>
                        <a14:foregroundMark x1="10930" y1="51325" x2="10930" y2="51325"/>
                        <a14:foregroundMark x1="12093" y1="63373" x2="12093" y2="63373"/>
                        <a14:foregroundMark x1="15349" y1="71084" x2="15349" y2="71084"/>
                        <a14:foregroundMark x1="21628" y1="81928" x2="21628" y2="81928"/>
                        <a14:foregroundMark x1="30698" y1="89880" x2="30698" y2="89880"/>
                        <a14:foregroundMark x1="40930" y1="93976" x2="40930" y2="93976"/>
                        <a14:foregroundMark x1="49767" y1="95181" x2="49767" y2="95181"/>
                        <a14:foregroundMark x1="63721" y1="93735" x2="63721" y2="93735"/>
                        <a14:foregroundMark x1="71860" y1="89398" x2="71860" y2="89398"/>
                        <a14:foregroundMark x1="81628" y1="82169" x2="81628" y2="82169"/>
                        <a14:foregroundMark x1="87209" y1="72048" x2="87209" y2="72048"/>
                        <a14:foregroundMark x1="90465" y1="61928" x2="90465" y2="61928"/>
                        <a14:foregroundMark x1="91163" y1="52289" x2="91163" y2="52289"/>
                        <a14:foregroundMark x1="89302" y1="41446" x2="89302" y2="414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8530" y="711131"/>
            <a:ext cx="1631791" cy="15748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AE1614-C888-4316-A0D9-51EBD0804860}"/>
              </a:ext>
            </a:extLst>
          </p:cNvPr>
          <p:cNvSpPr txBox="1"/>
          <p:nvPr/>
        </p:nvSpPr>
        <p:spPr>
          <a:xfrm>
            <a:off x="1401535" y="2557000"/>
            <a:ext cx="93957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What about integrating </a:t>
            </a:r>
            <a:r>
              <a:rPr lang="en-GB" sz="2000" b="1" dirty="0"/>
              <a:t>all</a:t>
            </a:r>
            <a:r>
              <a:rPr lang="en-GB" sz="2000" dirty="0"/>
              <a:t> features – then reduce dimensions by PCA?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Kept </a:t>
            </a:r>
            <a:r>
              <a:rPr lang="en-GB" sz="2000" b="1" dirty="0"/>
              <a:t>all</a:t>
            </a:r>
            <a:r>
              <a:rPr lang="en-GB" sz="2000" dirty="0"/>
              <a:t> numerical features, besides Generation, Pokédex number, and non integers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E3572-D56B-4F74-8D4F-EC20497E8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7553" y="3429000"/>
            <a:ext cx="4636894" cy="78604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4D436858-552F-4265-9CE0-F60FDCD7E0BD}"/>
              </a:ext>
            </a:extLst>
          </p:cNvPr>
          <p:cNvSpPr/>
          <p:nvPr/>
        </p:nvSpPr>
        <p:spPr>
          <a:xfrm rot="5400000">
            <a:off x="5697257" y="4455353"/>
            <a:ext cx="638667" cy="43262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4F734A1-E157-47DE-BE06-447895187BF0}"/>
              </a:ext>
            </a:extLst>
          </p:cNvPr>
          <p:cNvSpPr/>
          <p:nvPr/>
        </p:nvSpPr>
        <p:spPr>
          <a:xfrm rot="7339990">
            <a:off x="4255662" y="4389173"/>
            <a:ext cx="638667" cy="43262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3F3C3E7-804E-4747-B9D6-23B999301917}"/>
              </a:ext>
            </a:extLst>
          </p:cNvPr>
          <p:cNvSpPr/>
          <p:nvPr/>
        </p:nvSpPr>
        <p:spPr>
          <a:xfrm rot="3582211">
            <a:off x="7126159" y="4413270"/>
            <a:ext cx="638667" cy="43262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1E578B-6588-4C0E-A151-D938DB1C09DD}"/>
              </a:ext>
            </a:extLst>
          </p:cNvPr>
          <p:cNvSpPr txBox="1"/>
          <p:nvPr/>
        </p:nvSpPr>
        <p:spPr>
          <a:xfrm>
            <a:off x="3669163" y="4943610"/>
            <a:ext cx="135637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K-means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52B7AF-1BF1-4A0D-A82F-AE8B26F9CBE7}"/>
              </a:ext>
            </a:extLst>
          </p:cNvPr>
          <p:cNvSpPr txBox="1"/>
          <p:nvPr/>
        </p:nvSpPr>
        <p:spPr>
          <a:xfrm>
            <a:off x="5155082" y="5055838"/>
            <a:ext cx="1665523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Hierarchical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DCB106-2853-4434-9219-C8287F78861D}"/>
              </a:ext>
            </a:extLst>
          </p:cNvPr>
          <p:cNvSpPr txBox="1"/>
          <p:nvPr/>
        </p:nvSpPr>
        <p:spPr>
          <a:xfrm>
            <a:off x="6950145" y="4945717"/>
            <a:ext cx="135637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Spectral</a:t>
            </a:r>
          </a:p>
        </p:txBody>
      </p:sp>
    </p:spTree>
    <p:extLst>
      <p:ext uri="{BB962C8B-B14F-4D97-AF65-F5344CB8AC3E}">
        <p14:creationId xmlns:p14="http://schemas.microsoft.com/office/powerpoint/2010/main" val="2836200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u="sng" dirty="0">
                <a:solidFill>
                  <a:schemeClr val="tx1"/>
                </a:solidFill>
              </a:rPr>
              <a:t>UNSUPERVISED:</a:t>
            </a:r>
            <a:br>
              <a:rPr lang="en-GB" b="1" u="sng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Clustering - PCA</a:t>
            </a:r>
            <a:endParaRPr lang="en-GB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3BA5-2974-444C-BF0F-63A192CC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521506"/>
            <a:ext cx="10554574" cy="36226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FAFBB-8665-444C-8000-81A86276E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0" b="96867" l="6977" r="96512">
                        <a14:foregroundMark x1="53256" y1="39036" x2="53256" y2="39036"/>
                        <a14:foregroundMark x1="67442" y1="61928" x2="67442" y2="61928"/>
                        <a14:foregroundMark x1="45814" y1="12771" x2="45814" y2="12771"/>
                        <a14:foregroundMark x1="56512" y1="12771" x2="56512" y2="12771"/>
                        <a14:foregroundMark x1="67209" y1="15904" x2="67209" y2="15904"/>
                        <a14:foregroundMark x1="76279" y1="20964" x2="76279" y2="20964"/>
                        <a14:foregroundMark x1="84651" y1="31325" x2="84651" y2="31325"/>
                        <a14:foregroundMark x1="34651" y1="16145" x2="34651" y2="16145"/>
                        <a14:foregroundMark x1="27442" y1="20723" x2="27442" y2="20723"/>
                        <a14:foregroundMark x1="18372" y1="30120" x2="18372" y2="30120"/>
                        <a14:foregroundMark x1="13023" y1="40000" x2="13023" y2="40000"/>
                        <a14:foregroundMark x1="10930" y1="51325" x2="10930" y2="51325"/>
                        <a14:foregroundMark x1="12093" y1="63373" x2="12093" y2="63373"/>
                        <a14:foregroundMark x1="15349" y1="71084" x2="15349" y2="71084"/>
                        <a14:foregroundMark x1="21628" y1="81928" x2="21628" y2="81928"/>
                        <a14:foregroundMark x1="30698" y1="89880" x2="30698" y2="89880"/>
                        <a14:foregroundMark x1="40930" y1="93976" x2="40930" y2="93976"/>
                        <a14:foregroundMark x1="49767" y1="95181" x2="49767" y2="95181"/>
                        <a14:foregroundMark x1="63721" y1="93735" x2="63721" y2="93735"/>
                        <a14:foregroundMark x1="71860" y1="89398" x2="71860" y2="89398"/>
                        <a14:foregroundMark x1="81628" y1="82169" x2="81628" y2="82169"/>
                        <a14:foregroundMark x1="87209" y1="72048" x2="87209" y2="72048"/>
                        <a14:foregroundMark x1="90465" y1="61928" x2="90465" y2="61928"/>
                        <a14:foregroundMark x1="91163" y1="52289" x2="91163" y2="52289"/>
                        <a14:foregroundMark x1="89302" y1="41446" x2="89302" y2="414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8530" y="711131"/>
            <a:ext cx="1631791" cy="15748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AE1614-C888-4316-A0D9-51EBD0804860}"/>
              </a:ext>
            </a:extLst>
          </p:cNvPr>
          <p:cNvSpPr txBox="1"/>
          <p:nvPr/>
        </p:nvSpPr>
        <p:spPr>
          <a:xfrm>
            <a:off x="1401535" y="2557000"/>
            <a:ext cx="9161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What about integrating </a:t>
            </a:r>
            <a:r>
              <a:rPr lang="en-GB" sz="2000" b="1" dirty="0"/>
              <a:t>all</a:t>
            </a:r>
            <a:r>
              <a:rPr lang="en-GB" sz="2000" dirty="0"/>
              <a:t> features – then reduce dimensions by PCA?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Kept </a:t>
            </a:r>
            <a:r>
              <a:rPr lang="en-GB" sz="2000" b="1" dirty="0"/>
              <a:t>all</a:t>
            </a:r>
            <a:r>
              <a:rPr lang="en-GB" sz="2000" dirty="0"/>
              <a:t> numerical features, besides Generation, Pokédex number, and non integers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F60A8-7985-459D-9459-27B2A18BD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154" y="3429000"/>
            <a:ext cx="3678036" cy="2610377"/>
          </a:xfrm>
          <a:prstGeom prst="rect">
            <a:avLst/>
          </a:prstGeom>
          <a:ln w="38100" cap="sq">
            <a:solidFill>
              <a:srgbClr val="74C96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3250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u="sng" dirty="0">
                <a:solidFill>
                  <a:schemeClr val="tx1"/>
                </a:solidFill>
              </a:rPr>
              <a:t>UNSUPERVISED:</a:t>
            </a:r>
            <a:br>
              <a:rPr lang="en-GB" b="1" u="sng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Clustering - PCA</a:t>
            </a:r>
            <a:endParaRPr lang="en-GB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3BA5-2974-444C-BF0F-63A192CC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521506"/>
            <a:ext cx="10554574" cy="36226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FAFBB-8665-444C-8000-81A86276E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0" b="96867" l="6977" r="96512">
                        <a14:foregroundMark x1="53256" y1="39036" x2="53256" y2="39036"/>
                        <a14:foregroundMark x1="67442" y1="61928" x2="67442" y2="61928"/>
                        <a14:foregroundMark x1="45814" y1="12771" x2="45814" y2="12771"/>
                        <a14:foregroundMark x1="56512" y1="12771" x2="56512" y2="12771"/>
                        <a14:foregroundMark x1="67209" y1="15904" x2="67209" y2="15904"/>
                        <a14:foregroundMark x1="76279" y1="20964" x2="76279" y2="20964"/>
                        <a14:foregroundMark x1="84651" y1="31325" x2="84651" y2="31325"/>
                        <a14:foregroundMark x1="34651" y1="16145" x2="34651" y2="16145"/>
                        <a14:foregroundMark x1="27442" y1="20723" x2="27442" y2="20723"/>
                        <a14:foregroundMark x1="18372" y1="30120" x2="18372" y2="30120"/>
                        <a14:foregroundMark x1="13023" y1="40000" x2="13023" y2="40000"/>
                        <a14:foregroundMark x1="10930" y1="51325" x2="10930" y2="51325"/>
                        <a14:foregroundMark x1="12093" y1="63373" x2="12093" y2="63373"/>
                        <a14:foregroundMark x1="15349" y1="71084" x2="15349" y2="71084"/>
                        <a14:foregroundMark x1="21628" y1="81928" x2="21628" y2="81928"/>
                        <a14:foregroundMark x1="30698" y1="89880" x2="30698" y2="89880"/>
                        <a14:foregroundMark x1="40930" y1="93976" x2="40930" y2="93976"/>
                        <a14:foregroundMark x1="49767" y1="95181" x2="49767" y2="95181"/>
                        <a14:foregroundMark x1="63721" y1="93735" x2="63721" y2="93735"/>
                        <a14:foregroundMark x1="71860" y1="89398" x2="71860" y2="89398"/>
                        <a14:foregroundMark x1="81628" y1="82169" x2="81628" y2="82169"/>
                        <a14:foregroundMark x1="87209" y1="72048" x2="87209" y2="72048"/>
                        <a14:foregroundMark x1="90465" y1="61928" x2="90465" y2="61928"/>
                        <a14:foregroundMark x1="91163" y1="52289" x2="91163" y2="52289"/>
                        <a14:foregroundMark x1="89302" y1="41446" x2="89302" y2="414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8530" y="711131"/>
            <a:ext cx="1631791" cy="1574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F60A8-7985-459D-9459-27B2A18BD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827" y="982132"/>
            <a:ext cx="1957092" cy="1388988"/>
          </a:xfrm>
          <a:prstGeom prst="rect">
            <a:avLst/>
          </a:prstGeom>
          <a:ln w="38100" cap="sq">
            <a:solidFill>
              <a:srgbClr val="92D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CF5137-D17B-48AD-A4A6-6D5C41750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953" y="2598420"/>
            <a:ext cx="4821847" cy="3468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B412A4-83FD-4C3C-B879-AF88E01BABEA}"/>
              </a:ext>
            </a:extLst>
          </p:cNvPr>
          <p:cNvSpPr txBox="1"/>
          <p:nvPr/>
        </p:nvSpPr>
        <p:spPr>
          <a:xfrm>
            <a:off x="7007049" y="2901648"/>
            <a:ext cx="40462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Homogeneity score: 0.17068970092477653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Completeness score: 0.06757183768305883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 Measure score: 0.09681643820862626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Adjusted rand score: 0.012093226860007383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Silhouette score: </a:t>
            </a:r>
            <a:br>
              <a:rPr lang="en-GB" dirty="0"/>
            </a:br>
            <a:r>
              <a:rPr lang="en-GB" dirty="0"/>
              <a:t>0.03649374784562871</a:t>
            </a:r>
          </a:p>
        </p:txBody>
      </p:sp>
    </p:spTree>
    <p:extLst>
      <p:ext uri="{BB962C8B-B14F-4D97-AF65-F5344CB8AC3E}">
        <p14:creationId xmlns:p14="http://schemas.microsoft.com/office/powerpoint/2010/main" val="266660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u="sng" dirty="0">
                <a:solidFill>
                  <a:schemeClr val="tx1"/>
                </a:solidFill>
              </a:rPr>
              <a:t>UNSUPERVISED:</a:t>
            </a:r>
            <a:br>
              <a:rPr lang="en-GB" b="1" u="sng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Clustering - PCA</a:t>
            </a:r>
            <a:endParaRPr lang="en-GB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3BA5-2974-444C-BF0F-63A192CC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521506"/>
            <a:ext cx="10554574" cy="36226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FAFBB-8665-444C-8000-81A86276E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0" b="96867" l="6977" r="96512">
                        <a14:foregroundMark x1="53256" y1="39036" x2="53256" y2="39036"/>
                        <a14:foregroundMark x1="67442" y1="61928" x2="67442" y2="61928"/>
                        <a14:foregroundMark x1="45814" y1="12771" x2="45814" y2="12771"/>
                        <a14:foregroundMark x1="56512" y1="12771" x2="56512" y2="12771"/>
                        <a14:foregroundMark x1="67209" y1="15904" x2="67209" y2="15904"/>
                        <a14:foregroundMark x1="76279" y1="20964" x2="76279" y2="20964"/>
                        <a14:foregroundMark x1="84651" y1="31325" x2="84651" y2="31325"/>
                        <a14:foregroundMark x1="34651" y1="16145" x2="34651" y2="16145"/>
                        <a14:foregroundMark x1="27442" y1="20723" x2="27442" y2="20723"/>
                        <a14:foregroundMark x1="18372" y1="30120" x2="18372" y2="30120"/>
                        <a14:foregroundMark x1="13023" y1="40000" x2="13023" y2="40000"/>
                        <a14:foregroundMark x1="10930" y1="51325" x2="10930" y2="51325"/>
                        <a14:foregroundMark x1="12093" y1="63373" x2="12093" y2="63373"/>
                        <a14:foregroundMark x1="15349" y1="71084" x2="15349" y2="71084"/>
                        <a14:foregroundMark x1="21628" y1="81928" x2="21628" y2="81928"/>
                        <a14:foregroundMark x1="30698" y1="89880" x2="30698" y2="89880"/>
                        <a14:foregroundMark x1="40930" y1="93976" x2="40930" y2="93976"/>
                        <a14:foregroundMark x1="49767" y1="95181" x2="49767" y2="95181"/>
                        <a14:foregroundMark x1="63721" y1="93735" x2="63721" y2="93735"/>
                        <a14:foregroundMark x1="71860" y1="89398" x2="71860" y2="89398"/>
                        <a14:foregroundMark x1="81628" y1="82169" x2="81628" y2="82169"/>
                        <a14:foregroundMark x1="87209" y1="72048" x2="87209" y2="72048"/>
                        <a14:foregroundMark x1="90465" y1="61928" x2="90465" y2="61928"/>
                        <a14:foregroundMark x1="91163" y1="52289" x2="91163" y2="52289"/>
                        <a14:foregroundMark x1="89302" y1="41446" x2="89302" y2="414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8530" y="711131"/>
            <a:ext cx="1631791" cy="1574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F60A8-7985-459D-9459-27B2A18BD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827" y="982132"/>
            <a:ext cx="1957092" cy="1388988"/>
          </a:xfrm>
          <a:prstGeom prst="rect">
            <a:avLst/>
          </a:prstGeom>
          <a:ln w="38100" cap="sq">
            <a:solidFill>
              <a:srgbClr val="92D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B412A4-83FD-4C3C-B879-AF88E01BABEA}"/>
              </a:ext>
            </a:extLst>
          </p:cNvPr>
          <p:cNvSpPr txBox="1"/>
          <p:nvPr/>
        </p:nvSpPr>
        <p:spPr>
          <a:xfrm>
            <a:off x="7007049" y="2901648"/>
            <a:ext cx="40462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Homogeneity score: 0.38232846481160215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Completeness score: 0.43283834067599347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 Measure score: </a:t>
            </a:r>
            <a:br>
              <a:rPr lang="en-GB" dirty="0"/>
            </a:br>
            <a:r>
              <a:rPr lang="en-GB" dirty="0"/>
              <a:t>0.4060185404710326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Adjusted rand score: 0.6136722882689195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Silhouette score: </a:t>
            </a:r>
            <a:br>
              <a:rPr lang="en-GB" dirty="0"/>
            </a:br>
            <a:r>
              <a:rPr lang="en-GB" dirty="0"/>
              <a:t>0.37644693014139285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408EB4-7DCA-455B-8CC4-558D9CC92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953" y="2598420"/>
            <a:ext cx="4801519" cy="3468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5455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u="sng" dirty="0">
                <a:solidFill>
                  <a:schemeClr val="tx1"/>
                </a:solidFill>
              </a:rPr>
              <a:t>UNSUPERVISED:</a:t>
            </a:r>
            <a:br>
              <a:rPr lang="en-GB" b="1" u="sng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Clustering - PCA</a:t>
            </a:r>
            <a:endParaRPr lang="en-GB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3BA5-2974-444C-BF0F-63A192CC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521506"/>
            <a:ext cx="10554574" cy="36226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FAFBB-8665-444C-8000-81A86276E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0" b="96867" l="6977" r="96512">
                        <a14:foregroundMark x1="53256" y1="39036" x2="53256" y2="39036"/>
                        <a14:foregroundMark x1="67442" y1="61928" x2="67442" y2="61928"/>
                        <a14:foregroundMark x1="45814" y1="12771" x2="45814" y2="12771"/>
                        <a14:foregroundMark x1="56512" y1="12771" x2="56512" y2="12771"/>
                        <a14:foregroundMark x1="67209" y1="15904" x2="67209" y2="15904"/>
                        <a14:foregroundMark x1="76279" y1="20964" x2="76279" y2="20964"/>
                        <a14:foregroundMark x1="84651" y1="31325" x2="84651" y2="31325"/>
                        <a14:foregroundMark x1="34651" y1="16145" x2="34651" y2="16145"/>
                        <a14:foregroundMark x1="27442" y1="20723" x2="27442" y2="20723"/>
                        <a14:foregroundMark x1="18372" y1="30120" x2="18372" y2="30120"/>
                        <a14:foregroundMark x1="13023" y1="40000" x2="13023" y2="40000"/>
                        <a14:foregroundMark x1="10930" y1="51325" x2="10930" y2="51325"/>
                        <a14:foregroundMark x1="12093" y1="63373" x2="12093" y2="63373"/>
                        <a14:foregroundMark x1="15349" y1="71084" x2="15349" y2="71084"/>
                        <a14:foregroundMark x1="21628" y1="81928" x2="21628" y2="81928"/>
                        <a14:foregroundMark x1="30698" y1="89880" x2="30698" y2="89880"/>
                        <a14:foregroundMark x1="40930" y1="93976" x2="40930" y2="93976"/>
                        <a14:foregroundMark x1="49767" y1="95181" x2="49767" y2="95181"/>
                        <a14:foregroundMark x1="63721" y1="93735" x2="63721" y2="93735"/>
                        <a14:foregroundMark x1="71860" y1="89398" x2="71860" y2="89398"/>
                        <a14:foregroundMark x1="81628" y1="82169" x2="81628" y2="82169"/>
                        <a14:foregroundMark x1="87209" y1="72048" x2="87209" y2="72048"/>
                        <a14:foregroundMark x1="90465" y1="61928" x2="90465" y2="61928"/>
                        <a14:foregroundMark x1="91163" y1="52289" x2="91163" y2="52289"/>
                        <a14:foregroundMark x1="89302" y1="41446" x2="89302" y2="414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8530" y="711131"/>
            <a:ext cx="1631791" cy="1574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F60A8-7985-459D-9459-27B2A18BD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827" y="982132"/>
            <a:ext cx="1957092" cy="1388988"/>
          </a:xfrm>
          <a:prstGeom prst="rect">
            <a:avLst/>
          </a:prstGeom>
          <a:ln w="38100" cap="sq">
            <a:solidFill>
              <a:srgbClr val="92D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B412A4-83FD-4C3C-B879-AF88E01BABEA}"/>
              </a:ext>
            </a:extLst>
          </p:cNvPr>
          <p:cNvSpPr txBox="1"/>
          <p:nvPr/>
        </p:nvSpPr>
        <p:spPr>
          <a:xfrm>
            <a:off x="7007049" y="2901648"/>
            <a:ext cx="40462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Homogeneity score: 0.10268463671385511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Completeness score: 0.04361430713995888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 Measure score: 0.06122421893446118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Adjusted rand score: </a:t>
            </a:r>
            <a:br>
              <a:rPr lang="en-GB" dirty="0"/>
            </a:br>
            <a:r>
              <a:rPr lang="en-GB" dirty="0"/>
              <a:t>-0.04584396494822646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Silhouette score: </a:t>
            </a:r>
            <a:br>
              <a:rPr lang="en-GB" dirty="0"/>
            </a:br>
            <a:r>
              <a:rPr lang="en-GB" dirty="0"/>
              <a:t>-0.02777771761195507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7F11A9-EF10-4979-9802-439542F51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671" y="2598419"/>
            <a:ext cx="4801518" cy="34931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137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tx1"/>
                </a:solidFill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3BA5-2974-444C-BF0F-63A192CC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769" y="2750750"/>
            <a:ext cx="6208461" cy="2911214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GB" sz="3200" b="1" dirty="0">
                <a:solidFill>
                  <a:schemeClr val="tx1"/>
                </a:solidFill>
              </a:rPr>
              <a:t>I</a:t>
            </a:r>
            <a:r>
              <a:rPr lang="en-GB" sz="3200" dirty="0">
                <a:solidFill>
                  <a:schemeClr val="tx1"/>
                </a:solidFill>
              </a:rPr>
              <a:t>ntroduction: the data of Pokémon</a:t>
            </a:r>
          </a:p>
          <a:p>
            <a:pPr>
              <a:buFont typeface="+mj-lt"/>
              <a:buAutoNum type="arabicPeriod"/>
            </a:pPr>
            <a:r>
              <a:rPr lang="en-GB" sz="3200" b="1" dirty="0">
                <a:solidFill>
                  <a:schemeClr val="tx1"/>
                </a:solidFill>
              </a:rPr>
              <a:t>N</a:t>
            </a:r>
            <a:r>
              <a:rPr lang="en-GB" sz="3200" dirty="0">
                <a:solidFill>
                  <a:schemeClr val="tx1"/>
                </a:solidFill>
              </a:rPr>
              <a:t>on-supervised learning</a:t>
            </a:r>
          </a:p>
          <a:p>
            <a:pPr>
              <a:buFont typeface="+mj-lt"/>
              <a:buAutoNum type="arabicPeriod"/>
            </a:pPr>
            <a:r>
              <a:rPr lang="en-GB" sz="3200" b="1" dirty="0">
                <a:solidFill>
                  <a:schemeClr val="tx1"/>
                </a:solidFill>
              </a:rPr>
              <a:t>S</a:t>
            </a:r>
            <a:r>
              <a:rPr lang="en-GB" sz="3200" dirty="0">
                <a:solidFill>
                  <a:schemeClr val="tx1"/>
                </a:solidFill>
              </a:rPr>
              <a:t>upervised learning</a:t>
            </a:r>
          </a:p>
          <a:p>
            <a:pPr>
              <a:buFont typeface="+mj-lt"/>
              <a:buAutoNum type="arabicPeriod"/>
            </a:pPr>
            <a:r>
              <a:rPr lang="en-GB" sz="3200" b="1" dirty="0">
                <a:solidFill>
                  <a:schemeClr val="tx1"/>
                </a:solidFill>
              </a:rPr>
              <a:t>D</a:t>
            </a:r>
            <a:r>
              <a:rPr lang="en-GB" sz="3200" dirty="0">
                <a:solidFill>
                  <a:schemeClr val="tx1"/>
                </a:solidFill>
              </a:rPr>
              <a:t>iscussion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CBF33-9A41-4F38-A869-271570FEF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80" b="89831" l="5070" r="89577">
                        <a14:foregroundMark x1="26479" y1="17232" x2="26479" y2="14689"/>
                        <a14:foregroundMark x1="20845" y1="38701" x2="24789" y2="39548"/>
                        <a14:foregroundMark x1="8451" y1="39548" x2="5352" y2="40113"/>
                        <a14:foregroundMark x1="13521" y1="7345" x2="19155" y2="6780"/>
                        <a14:foregroundMark x1="44789" y1="12429" x2="55493" y2="12994"/>
                        <a14:foregroundMark x1="46197" y1="24011" x2="52958" y2="24011"/>
                        <a14:foregroundMark x1="46197" y1="43785" x2="53803" y2="42655"/>
                        <a14:foregroundMark x1="47887" y1="54520" x2="56056" y2="53672"/>
                        <a14:foregroundMark x1="24789" y1="70056" x2="29014" y2="72316"/>
                        <a14:foregroundMark x1="43099" y1="74011" x2="55493" y2="74294"/>
                        <a14:foregroundMark x1="43944" y1="85311" x2="51268" y2="861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2908" y="1007002"/>
            <a:ext cx="1257668" cy="125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11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u="sng" dirty="0">
                <a:solidFill>
                  <a:schemeClr val="tx1"/>
                </a:solidFill>
              </a:rPr>
              <a:t>UNSUPERVISED:</a:t>
            </a:r>
            <a:br>
              <a:rPr lang="en-GB" b="1" u="sng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Clustering - PCA</a:t>
            </a:r>
            <a:endParaRPr lang="en-GB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3BA5-2974-444C-BF0F-63A192CC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521506"/>
            <a:ext cx="10554574" cy="36226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FAFBB-8665-444C-8000-81A86276E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0" b="96867" l="6977" r="96512">
                        <a14:foregroundMark x1="53256" y1="39036" x2="53256" y2="39036"/>
                        <a14:foregroundMark x1="67442" y1="61928" x2="67442" y2="61928"/>
                        <a14:foregroundMark x1="45814" y1="12771" x2="45814" y2="12771"/>
                        <a14:foregroundMark x1="56512" y1="12771" x2="56512" y2="12771"/>
                        <a14:foregroundMark x1="67209" y1="15904" x2="67209" y2="15904"/>
                        <a14:foregroundMark x1="76279" y1="20964" x2="76279" y2="20964"/>
                        <a14:foregroundMark x1="84651" y1="31325" x2="84651" y2="31325"/>
                        <a14:foregroundMark x1="34651" y1="16145" x2="34651" y2="16145"/>
                        <a14:foregroundMark x1="27442" y1="20723" x2="27442" y2="20723"/>
                        <a14:foregroundMark x1="18372" y1="30120" x2="18372" y2="30120"/>
                        <a14:foregroundMark x1="13023" y1="40000" x2="13023" y2="40000"/>
                        <a14:foregroundMark x1="10930" y1="51325" x2="10930" y2="51325"/>
                        <a14:foregroundMark x1="12093" y1="63373" x2="12093" y2="63373"/>
                        <a14:foregroundMark x1="15349" y1="71084" x2="15349" y2="71084"/>
                        <a14:foregroundMark x1="21628" y1="81928" x2="21628" y2="81928"/>
                        <a14:foregroundMark x1="30698" y1="89880" x2="30698" y2="89880"/>
                        <a14:foregroundMark x1="40930" y1="93976" x2="40930" y2="93976"/>
                        <a14:foregroundMark x1="49767" y1="95181" x2="49767" y2="95181"/>
                        <a14:foregroundMark x1="63721" y1="93735" x2="63721" y2="93735"/>
                        <a14:foregroundMark x1="71860" y1="89398" x2="71860" y2="89398"/>
                        <a14:foregroundMark x1="81628" y1="82169" x2="81628" y2="82169"/>
                        <a14:foregroundMark x1="87209" y1="72048" x2="87209" y2="72048"/>
                        <a14:foregroundMark x1="90465" y1="61928" x2="90465" y2="61928"/>
                        <a14:foregroundMark x1="91163" y1="52289" x2="91163" y2="52289"/>
                        <a14:foregroundMark x1="89302" y1="41446" x2="89302" y2="414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8530" y="711131"/>
            <a:ext cx="1631791" cy="1574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F60A8-7985-459D-9459-27B2A18BD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522" y="3104803"/>
            <a:ext cx="3460535" cy="2456012"/>
          </a:xfrm>
          <a:prstGeom prst="rect">
            <a:avLst/>
          </a:prstGeom>
          <a:ln w="38100" cap="sq">
            <a:solidFill>
              <a:srgbClr val="92D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6C4F84-F53F-4DA7-8363-AB1C0D502E08}"/>
              </a:ext>
            </a:extLst>
          </p:cNvPr>
          <p:cNvSpPr txBox="1"/>
          <p:nvPr/>
        </p:nvSpPr>
        <p:spPr>
          <a:xfrm>
            <a:off x="4956944" y="2853984"/>
            <a:ext cx="64163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/>
              <a:t>Does PCA work?</a:t>
            </a:r>
          </a:p>
          <a:p>
            <a:r>
              <a:rPr lang="en-GB" sz="2400" dirty="0"/>
              <a:t>	</a:t>
            </a:r>
            <a:r>
              <a:rPr lang="en-GB" sz="2400" dirty="0">
                <a:sym typeface="Wingdings" panose="05000000000000000000" pitchFamily="2" charset="2"/>
              </a:rPr>
              <a:t> Hierarchical clustering performs decently</a:t>
            </a:r>
          </a:p>
          <a:p>
            <a:r>
              <a:rPr lang="en-GB" sz="2400" dirty="0">
                <a:sym typeface="Wingdings" panose="05000000000000000000" pitchFamily="2" charset="2"/>
              </a:rPr>
              <a:t>	 Still a far cry from clustering only “relevant” features</a:t>
            </a:r>
          </a:p>
          <a:p>
            <a:endParaRPr lang="en-GB" sz="2400" dirty="0">
              <a:sym typeface="Wingdings" panose="05000000000000000000" pitchFamily="2" charset="2"/>
            </a:endParaRPr>
          </a:p>
          <a:p>
            <a:r>
              <a:rPr lang="en-GB" sz="2400" u="sng" dirty="0">
                <a:sym typeface="Wingdings" panose="05000000000000000000" pitchFamily="2" charset="2"/>
              </a:rPr>
              <a:t>Why?</a:t>
            </a:r>
            <a:br>
              <a:rPr lang="en-GB" sz="2400" dirty="0">
                <a:sym typeface="Wingdings" panose="05000000000000000000" pitchFamily="2" charset="2"/>
              </a:rPr>
            </a:br>
            <a:r>
              <a:rPr lang="en-GB" sz="2400" dirty="0">
                <a:sym typeface="Wingdings" panose="05000000000000000000" pitchFamily="2" charset="2"/>
              </a:rPr>
              <a:t>	 Likely due to certain features being much more </a:t>
            </a:r>
            <a:r>
              <a:rPr lang="en-GB" sz="2400" b="1" dirty="0">
                <a:sym typeface="Wingdings" panose="05000000000000000000" pitchFamily="2" charset="2"/>
              </a:rPr>
              <a:t>important</a:t>
            </a:r>
            <a:r>
              <a:rPr lang="en-GB" sz="2400" dirty="0">
                <a:sym typeface="Wingdings" panose="05000000000000000000" pitchFamily="2" charset="2"/>
              </a:rPr>
              <a:t> (higher weight)</a:t>
            </a:r>
          </a:p>
        </p:txBody>
      </p:sp>
    </p:spTree>
    <p:extLst>
      <p:ext uri="{BB962C8B-B14F-4D97-AF65-F5344CB8AC3E}">
        <p14:creationId xmlns:p14="http://schemas.microsoft.com/office/powerpoint/2010/main" val="1990019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tx1"/>
                </a:solidFill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3BA5-2974-444C-BF0F-63A192CC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769" y="2750750"/>
            <a:ext cx="6208461" cy="2911214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GB" sz="3200" b="1" dirty="0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ntroduction: the data of Pokémon</a:t>
            </a:r>
          </a:p>
          <a:p>
            <a:pPr>
              <a:buFont typeface="+mj-lt"/>
              <a:buAutoNum type="arabicPeriod"/>
            </a:pPr>
            <a:r>
              <a:rPr lang="en-GB" sz="3200" b="1" dirty="0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on-supervised learning</a:t>
            </a:r>
          </a:p>
          <a:p>
            <a:pPr>
              <a:buFont typeface="+mj-lt"/>
              <a:buAutoNum type="arabicPeriod"/>
            </a:pPr>
            <a:r>
              <a:rPr lang="en-GB" sz="3200" b="1" dirty="0">
                <a:solidFill>
                  <a:schemeClr val="tx1"/>
                </a:solidFill>
              </a:rPr>
              <a:t>S</a:t>
            </a:r>
            <a:r>
              <a:rPr lang="en-GB" sz="3200" dirty="0">
                <a:solidFill>
                  <a:schemeClr val="tx1"/>
                </a:solidFill>
              </a:rPr>
              <a:t>upervised learning</a:t>
            </a:r>
          </a:p>
          <a:p>
            <a:pPr>
              <a:buFont typeface="+mj-lt"/>
              <a:buAutoNum type="arabicPeriod"/>
            </a:pPr>
            <a:r>
              <a:rPr lang="en-GB" sz="3200" b="1" dirty="0">
                <a:solidFill>
                  <a:schemeClr val="bg1">
                    <a:lumMod val="65000"/>
                  </a:schemeClr>
                </a:solidFill>
              </a:rPr>
              <a:t>D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iscussion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CBF33-9A41-4F38-A869-271570FEF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80" b="89831" l="5070" r="89577">
                        <a14:foregroundMark x1="26479" y1="17232" x2="26479" y2="14689"/>
                        <a14:foregroundMark x1="20845" y1="38701" x2="24789" y2="39548"/>
                        <a14:foregroundMark x1="8451" y1="39548" x2="5352" y2="40113"/>
                        <a14:foregroundMark x1="13521" y1="7345" x2="19155" y2="6780"/>
                        <a14:foregroundMark x1="44789" y1="12429" x2="55493" y2="12994"/>
                        <a14:foregroundMark x1="46197" y1="24011" x2="52958" y2="24011"/>
                        <a14:foregroundMark x1="46197" y1="43785" x2="53803" y2="42655"/>
                        <a14:foregroundMark x1="47887" y1="54520" x2="56056" y2="53672"/>
                        <a14:foregroundMark x1="24789" y1="70056" x2="29014" y2="72316"/>
                        <a14:foregroundMark x1="43099" y1="74011" x2="55493" y2="74294"/>
                        <a14:foregroundMark x1="43944" y1="85311" x2="51268" y2="861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2908" y="1007002"/>
            <a:ext cx="1257668" cy="1254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DBA814-92A3-4A01-A5D6-4299E3219F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921" y="2750750"/>
            <a:ext cx="2015873" cy="316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40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u="sng" dirty="0">
                <a:solidFill>
                  <a:schemeClr val="tx1"/>
                </a:solidFill>
              </a:rPr>
              <a:t>SUPERVISED:</a:t>
            </a:r>
            <a:br>
              <a:rPr lang="en-GB" b="1" u="sng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Decision tree + Forest</a:t>
            </a:r>
            <a:endParaRPr lang="en-GB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3BA5-2974-444C-BF0F-63A192CC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521506"/>
            <a:ext cx="10554574" cy="36226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2DF70-1D8E-4B6C-9DBF-48C2EE3CF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49" b="91436" l="3963" r="9603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2246" y="861303"/>
            <a:ext cx="1371654" cy="1660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18AC9F-A53E-4ED1-918E-B97A6FFBC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029" y="2444513"/>
            <a:ext cx="3867165" cy="36995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C0B8C4-C0A0-4432-BB82-09439C0AD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831792"/>
            <a:ext cx="4600314" cy="30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75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u="sng" dirty="0">
                <a:solidFill>
                  <a:schemeClr val="tx1"/>
                </a:solidFill>
              </a:rPr>
              <a:t>SUPERVISED:</a:t>
            </a:r>
            <a:br>
              <a:rPr lang="en-GB" b="1" u="sng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Logistic regression</a:t>
            </a:r>
            <a:endParaRPr lang="en-GB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3BA5-2974-444C-BF0F-63A192CC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521506"/>
            <a:ext cx="10554574" cy="36226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97120-9FE1-47FE-8857-97C4FEBC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2016" y1="49299" x2="52016" y2="492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2607" y="783076"/>
            <a:ext cx="1972386" cy="170197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B56677-601F-4AB3-844D-63D747DE66AA}"/>
              </a:ext>
            </a:extLst>
          </p:cNvPr>
          <p:cNvSpPr txBox="1">
            <a:spLocks/>
          </p:cNvSpPr>
          <p:nvPr/>
        </p:nvSpPr>
        <p:spPr>
          <a:xfrm>
            <a:off x="1364288" y="2613308"/>
            <a:ext cx="9532310" cy="33075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2020404030301010803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Logistic Regression disappointing</a:t>
            </a:r>
          </a:p>
          <a:p>
            <a:pPr lvl="2">
              <a:buSzPct val="114999"/>
            </a:pPr>
            <a:r>
              <a:rPr lang="en-GB" sz="2400" dirty="0">
                <a:solidFill>
                  <a:schemeClr val="tx1"/>
                </a:solidFill>
                <a:ea typeface="+mn-lt"/>
                <a:cs typeface="+mn-lt"/>
              </a:rPr>
              <a:t>High accuracy but low precision</a:t>
            </a:r>
          </a:p>
          <a:p>
            <a:pPr lvl="2">
              <a:buSzPct val="114999"/>
            </a:pPr>
            <a:r>
              <a:rPr lang="en-GB" sz="2400" dirty="0">
                <a:solidFill>
                  <a:schemeClr val="tx1"/>
                </a:solidFill>
                <a:ea typeface="+mn-lt"/>
                <a:cs typeface="+mn-lt"/>
              </a:rPr>
              <a:t>Feature weights do not correspond to feature correlation</a:t>
            </a:r>
            <a:br>
              <a:rPr lang="en-GB" sz="2400" dirty="0">
                <a:solidFill>
                  <a:schemeClr val="tx1"/>
                </a:solidFill>
                <a:ea typeface="+mn-lt"/>
                <a:cs typeface="+mn-lt"/>
              </a:rPr>
            </a:br>
            <a:br>
              <a:rPr lang="en-GB" sz="2400" dirty="0">
                <a:solidFill>
                  <a:schemeClr val="tx1"/>
                </a:solidFill>
                <a:ea typeface="+mn-lt"/>
                <a:cs typeface="+mn-lt"/>
              </a:rPr>
            </a:br>
            <a:br>
              <a:rPr lang="en-GB" sz="2400" dirty="0">
                <a:solidFill>
                  <a:schemeClr val="tx1"/>
                </a:solidFill>
                <a:ea typeface="+mn-lt"/>
                <a:cs typeface="+mn-lt"/>
              </a:rPr>
            </a:br>
            <a:endParaRPr lang="en-GB" sz="1600" dirty="0">
              <a:solidFill>
                <a:schemeClr val="tx1"/>
              </a:solidFill>
            </a:endParaRPr>
          </a:p>
          <a:p>
            <a:pPr>
              <a:buSzPct val="114999"/>
              <a:buFont typeface="Wingdings" panose="02020404030301010803"/>
              <a:buChar char="Ø"/>
            </a:pPr>
            <a:r>
              <a:rPr lang="en-GB" sz="2800" b="1" dirty="0">
                <a:solidFill>
                  <a:schemeClr val="tx1"/>
                </a:solidFill>
              </a:rPr>
              <a:t>New idea</a:t>
            </a:r>
            <a:r>
              <a:rPr lang="en-GB" sz="2800" dirty="0">
                <a:solidFill>
                  <a:schemeClr val="tx1"/>
                </a:solidFill>
              </a:rPr>
              <a:t>: directly link the correlation and the predictions</a:t>
            </a:r>
          </a:p>
          <a:p>
            <a:pPr lvl="2">
              <a:buSzPct val="114999"/>
            </a:pPr>
            <a:endParaRPr lang="en-GB" sz="2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CE623-BEA4-4A58-B6F2-AB7B43ADD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3382" y="4332809"/>
            <a:ext cx="4674122" cy="721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8AD0E1-FA09-4F27-9AF9-399BB5E9C4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606" y="661445"/>
            <a:ext cx="2659992" cy="17733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F708019-7A79-40CC-BAA1-4101733B1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992" y="5728916"/>
            <a:ext cx="7178016" cy="2939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212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u="sng" dirty="0">
                <a:solidFill>
                  <a:schemeClr val="tx1"/>
                </a:solidFill>
              </a:rPr>
              <a:t>SUPERVISED:</a:t>
            </a:r>
            <a:br>
              <a:rPr lang="en-GB" b="1" u="sng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Correlation based method</a:t>
            </a:r>
            <a:endParaRPr lang="en-GB" b="1" u="sng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97120-9FE1-47FE-8857-97C4FEBC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2016" y1="49299" x2="52016" y2="492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2607" y="783076"/>
            <a:ext cx="1972386" cy="170197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B56677-601F-4AB3-844D-63D747DE66AA}"/>
              </a:ext>
            </a:extLst>
          </p:cNvPr>
          <p:cNvSpPr txBox="1">
            <a:spLocks/>
          </p:cNvSpPr>
          <p:nvPr/>
        </p:nvSpPr>
        <p:spPr>
          <a:xfrm>
            <a:off x="1295401" y="2684110"/>
            <a:ext cx="9896855" cy="2958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Weight of feature </a:t>
            </a:r>
            <a:r>
              <a:rPr lang="en-GB" sz="2800" dirty="0">
                <a:solidFill>
                  <a:schemeClr val="tx1"/>
                </a:solidFill>
                <a:sym typeface="Wingdings" panose="05000000000000000000" pitchFamily="2" charset="2"/>
              </a:rPr>
              <a:t>= correlation with legendary classification Y</a:t>
            </a:r>
            <a:endParaRPr lang="en-GB" sz="2800" dirty="0">
              <a:solidFill>
                <a:schemeClr val="tx1"/>
              </a:solidFill>
            </a:endParaRPr>
          </a:p>
          <a:p>
            <a:pPr>
              <a:buSzPct val="114999"/>
              <a:buFont typeface="Wingdings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Matrix product of </a:t>
            </a:r>
            <a:r>
              <a:rPr lang="en-GB" sz="2800" b="1" dirty="0">
                <a:solidFill>
                  <a:schemeClr val="tx1"/>
                </a:solidFill>
              </a:rPr>
              <a:t>weights and features </a:t>
            </a:r>
            <a:br>
              <a:rPr lang="en-GB" sz="2800" b="1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en-GB" dirty="0">
                <a:solidFill>
                  <a:schemeClr val="tx1"/>
                </a:solidFill>
                <a:sym typeface="Wingdings" panose="05000000000000000000" pitchFamily="2" charset="2"/>
              </a:rPr>
              <a:t>single value output per feature</a:t>
            </a:r>
            <a:endParaRPr lang="en-GB" b="1" dirty="0">
              <a:solidFill>
                <a:schemeClr val="tx1"/>
              </a:solidFill>
            </a:endParaRPr>
          </a:p>
          <a:p>
            <a:pPr lvl="1">
              <a:buSzPct val="114999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sym typeface="Wingdings" panose="05000000000000000000" pitchFamily="2" charset="2"/>
              </a:rPr>
              <a:t>If greater than threshold: </a:t>
            </a:r>
            <a:r>
              <a:rPr lang="en-GB" sz="2400" b="1" dirty="0">
                <a:solidFill>
                  <a:srgbClr val="74C962"/>
                </a:solidFill>
                <a:sym typeface="Wingdings" panose="05000000000000000000" pitchFamily="2" charset="2"/>
              </a:rPr>
              <a:t>Legendary</a:t>
            </a:r>
            <a:endParaRPr lang="en-GB" sz="24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SzPct val="114999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sym typeface="Wingdings" panose="05000000000000000000" pitchFamily="2" charset="2"/>
              </a:rPr>
              <a:t>If not: Common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D66FC-A6E7-4517-A174-9F615A1B5DC2}"/>
              </a:ext>
            </a:extLst>
          </p:cNvPr>
          <p:cNvSpPr txBox="1"/>
          <p:nvPr/>
        </p:nvSpPr>
        <p:spPr>
          <a:xfrm>
            <a:off x="4967776" y="5010420"/>
            <a:ext cx="5375916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How to calculate the best threshold value?</a:t>
            </a:r>
          </a:p>
          <a:p>
            <a:pPr algn="ctr"/>
            <a:r>
              <a:rPr lang="en-GB" sz="2400" dirty="0"/>
              <a:t> </a:t>
            </a:r>
            <a:r>
              <a:rPr lang="en-GB" sz="2400" dirty="0">
                <a:sym typeface="Wingdings" panose="05000000000000000000" pitchFamily="2" charset="2"/>
              </a:rPr>
              <a:t> k-fold cross-validation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846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u="sng" dirty="0">
                <a:solidFill>
                  <a:schemeClr val="tx1"/>
                </a:solidFill>
              </a:rPr>
              <a:t>SUPERVISED:</a:t>
            </a:r>
            <a:br>
              <a:rPr lang="en-GB" b="1" u="sng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Correlation based method</a:t>
            </a:r>
            <a:endParaRPr lang="en-GB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3BA5-2974-444C-BF0F-63A192CC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521506"/>
            <a:ext cx="10554574" cy="36226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97120-9FE1-47FE-8857-97C4FEBC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2016" y1="49299" x2="52016" y2="492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2607" y="783076"/>
            <a:ext cx="1972386" cy="1701978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B0D77841-07C6-426F-8299-EBB6879E5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958" y="2487397"/>
            <a:ext cx="4464757" cy="3097920"/>
          </a:xfrm>
          <a:prstGeom prst="rect">
            <a:avLst/>
          </a:prstGeom>
        </p:spPr>
      </p:pic>
      <p:pic>
        <p:nvPicPr>
          <p:cNvPr id="5" name="Image 6">
            <a:extLst>
              <a:ext uri="{FF2B5EF4-FFF2-40B4-BE49-F238E27FC236}">
                <a16:creationId xmlns:a16="http://schemas.microsoft.com/office/drawing/2014/main" id="{99813357-AE7C-4F69-958A-D04777205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1960" y="2509362"/>
            <a:ext cx="4320052" cy="31274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4E033F-0BE9-4251-8BF2-DA8DFFDA4704}"/>
              </a:ext>
            </a:extLst>
          </p:cNvPr>
          <p:cNvSpPr txBox="1"/>
          <p:nvPr/>
        </p:nvSpPr>
        <p:spPr>
          <a:xfrm>
            <a:off x="3935973" y="5624666"/>
            <a:ext cx="432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Metrics on </a:t>
            </a:r>
            <a:r>
              <a:rPr lang="en-GB" b="1" dirty="0"/>
              <a:t>all</a:t>
            </a:r>
            <a:r>
              <a:rPr lang="en-GB" dirty="0"/>
              <a:t> features (left)</a:t>
            </a:r>
            <a:br>
              <a:rPr lang="en-GB" dirty="0"/>
            </a:br>
            <a:r>
              <a:rPr lang="en-GB" dirty="0"/>
              <a:t>Metrics on </a:t>
            </a:r>
            <a:r>
              <a:rPr lang="en-GB" b="1" dirty="0"/>
              <a:t>4 best</a:t>
            </a:r>
            <a:r>
              <a:rPr lang="en-GB" dirty="0"/>
              <a:t> features (right)</a:t>
            </a:r>
          </a:p>
        </p:txBody>
      </p:sp>
    </p:spTree>
    <p:extLst>
      <p:ext uri="{BB962C8B-B14F-4D97-AF65-F5344CB8AC3E}">
        <p14:creationId xmlns:p14="http://schemas.microsoft.com/office/powerpoint/2010/main" val="3997106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u="sng" dirty="0">
                <a:solidFill>
                  <a:schemeClr val="tx1"/>
                </a:solidFill>
              </a:rPr>
              <a:t>SUPERVISED:</a:t>
            </a:r>
            <a:br>
              <a:rPr lang="en-GB" b="1" u="sng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Correlation based method</a:t>
            </a:r>
            <a:endParaRPr lang="en-GB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3BA5-2974-444C-BF0F-63A192CC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521506"/>
            <a:ext cx="10554574" cy="36226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97120-9FE1-47FE-8857-97C4FEBC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2016" y1="49299" x2="52016" y2="492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2607" y="783076"/>
            <a:ext cx="1972386" cy="1701978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B0D77841-07C6-426F-8299-EBB6879E5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958" y="2487397"/>
            <a:ext cx="4464757" cy="3097920"/>
          </a:xfrm>
          <a:prstGeom prst="rect">
            <a:avLst/>
          </a:prstGeom>
        </p:spPr>
      </p:pic>
      <p:pic>
        <p:nvPicPr>
          <p:cNvPr id="5" name="Image 6">
            <a:extLst>
              <a:ext uri="{FF2B5EF4-FFF2-40B4-BE49-F238E27FC236}">
                <a16:creationId xmlns:a16="http://schemas.microsoft.com/office/drawing/2014/main" id="{99813357-AE7C-4F69-958A-D04777205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1960" y="2509362"/>
            <a:ext cx="4320052" cy="31274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4E033F-0BE9-4251-8BF2-DA8DFFDA4704}"/>
              </a:ext>
            </a:extLst>
          </p:cNvPr>
          <p:cNvSpPr txBox="1"/>
          <p:nvPr/>
        </p:nvSpPr>
        <p:spPr>
          <a:xfrm>
            <a:off x="3759811" y="5374420"/>
            <a:ext cx="4320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Best threshold value for:</a:t>
            </a:r>
            <a:br>
              <a:rPr lang="en-GB" dirty="0"/>
            </a:br>
            <a:r>
              <a:rPr lang="en-GB" dirty="0">
                <a:solidFill>
                  <a:srgbClr val="315AD4"/>
                </a:solidFill>
              </a:rPr>
              <a:t>All features: left </a:t>
            </a:r>
            <a:r>
              <a:rPr lang="en-GB" dirty="0">
                <a:solidFill>
                  <a:srgbClr val="315AD4"/>
                </a:solidFill>
                <a:sym typeface="Wingdings" panose="05000000000000000000" pitchFamily="2" charset="2"/>
              </a:rPr>
              <a:t> 1.75</a:t>
            </a:r>
            <a:br>
              <a:rPr lang="en-GB" dirty="0">
                <a:sym typeface="Wingdings" panose="05000000000000000000" pitchFamily="2" charset="2"/>
              </a:rPr>
            </a:br>
            <a:r>
              <a:rPr lang="en-GB" dirty="0">
                <a:solidFill>
                  <a:srgbClr val="FF0000"/>
                </a:solidFill>
              </a:rPr>
              <a:t> 4 best features: right </a:t>
            </a:r>
            <a:r>
              <a:rPr lang="en-GB" dirty="0">
                <a:solidFill>
                  <a:srgbClr val="FF0000"/>
                </a:solidFill>
                <a:sym typeface="Wingdings" panose="05000000000000000000" pitchFamily="2" charset="2"/>
              </a:rPr>
              <a:t> 0.95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0A5FB42-4798-45D8-8315-6264538BDE5D}"/>
              </a:ext>
            </a:extLst>
          </p:cNvPr>
          <p:cNvSpPr/>
          <p:nvPr/>
        </p:nvSpPr>
        <p:spPr>
          <a:xfrm>
            <a:off x="2728570" y="2654850"/>
            <a:ext cx="636423" cy="629108"/>
          </a:xfrm>
          <a:prstGeom prst="ellipse">
            <a:avLst/>
          </a:prstGeom>
          <a:noFill/>
          <a:ln w="57150">
            <a:solidFill>
              <a:srgbClr val="315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D4BDE8-D637-45F1-A544-635CE82F796B}"/>
              </a:ext>
            </a:extLst>
          </p:cNvPr>
          <p:cNvSpPr/>
          <p:nvPr/>
        </p:nvSpPr>
        <p:spPr>
          <a:xfrm>
            <a:off x="8147914" y="2595109"/>
            <a:ext cx="636423" cy="6291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379E94-8FDC-433B-BB9A-20C869EA84B9}"/>
              </a:ext>
            </a:extLst>
          </p:cNvPr>
          <p:cNvCxnSpPr>
            <a:cxnSpLocks/>
          </p:cNvCxnSpPr>
          <p:nvPr/>
        </p:nvCxnSpPr>
        <p:spPr>
          <a:xfrm>
            <a:off x="3046781" y="3017520"/>
            <a:ext cx="0" cy="2128520"/>
          </a:xfrm>
          <a:prstGeom prst="line">
            <a:avLst/>
          </a:prstGeom>
          <a:ln w="28575">
            <a:solidFill>
              <a:srgbClr val="315AD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05032D-1940-40A9-91FF-0592B0A6A7DE}"/>
              </a:ext>
            </a:extLst>
          </p:cNvPr>
          <p:cNvCxnSpPr>
            <a:cxnSpLocks/>
          </p:cNvCxnSpPr>
          <p:nvPr/>
        </p:nvCxnSpPr>
        <p:spPr>
          <a:xfrm>
            <a:off x="8466125" y="2909663"/>
            <a:ext cx="0" cy="229098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991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tx1"/>
                </a:solidFill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3BA5-2974-444C-BF0F-63A192CC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769" y="2750750"/>
            <a:ext cx="6208461" cy="2911214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GB" sz="3200" b="1" dirty="0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ntroduction: the data of Pokémon</a:t>
            </a:r>
          </a:p>
          <a:p>
            <a:pPr>
              <a:buFont typeface="+mj-lt"/>
              <a:buAutoNum type="arabicPeriod"/>
            </a:pPr>
            <a:r>
              <a:rPr lang="en-GB" sz="3200" b="1" dirty="0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on-supervised learning</a:t>
            </a:r>
          </a:p>
          <a:p>
            <a:pPr>
              <a:buFont typeface="+mj-lt"/>
              <a:buAutoNum type="arabicPeriod"/>
            </a:pPr>
            <a:r>
              <a:rPr lang="en-GB" sz="3200" b="1" dirty="0">
                <a:solidFill>
                  <a:schemeClr val="bg1">
                    <a:lumMod val="65000"/>
                  </a:schemeClr>
                </a:solidFill>
              </a:rPr>
              <a:t>S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upervised learning</a:t>
            </a:r>
          </a:p>
          <a:p>
            <a:pPr>
              <a:buFont typeface="+mj-lt"/>
              <a:buAutoNum type="arabicPeriod"/>
            </a:pPr>
            <a:r>
              <a:rPr lang="en-GB" sz="3200" b="1" dirty="0">
                <a:solidFill>
                  <a:schemeClr val="tx1"/>
                </a:solidFill>
              </a:rPr>
              <a:t>D</a:t>
            </a:r>
            <a:r>
              <a:rPr lang="en-GB" sz="3200" dirty="0">
                <a:solidFill>
                  <a:schemeClr val="tx1"/>
                </a:solidFill>
              </a:rPr>
              <a:t>iscussion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CBF33-9A41-4F38-A869-271570FEF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80" b="89831" l="5070" r="89577">
                        <a14:foregroundMark x1="26479" y1="17232" x2="26479" y2="14689"/>
                        <a14:foregroundMark x1="20845" y1="38701" x2="24789" y2="39548"/>
                        <a14:foregroundMark x1="8451" y1="39548" x2="5352" y2="40113"/>
                        <a14:foregroundMark x1="13521" y1="7345" x2="19155" y2="6780"/>
                        <a14:foregroundMark x1="44789" y1="12429" x2="55493" y2="12994"/>
                        <a14:foregroundMark x1="46197" y1="24011" x2="52958" y2="24011"/>
                        <a14:foregroundMark x1="46197" y1="43785" x2="53803" y2="42655"/>
                        <a14:foregroundMark x1="47887" y1="54520" x2="56056" y2="53672"/>
                        <a14:foregroundMark x1="24789" y1="70056" x2="29014" y2="72316"/>
                        <a14:foregroundMark x1="43099" y1="74011" x2="55493" y2="74294"/>
                        <a14:foregroundMark x1="43944" y1="85311" x2="51268" y2="861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2908" y="1007002"/>
            <a:ext cx="1257668" cy="1254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8A46FC-FEE3-4354-8BD8-119C7CF643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376" y="2508250"/>
            <a:ext cx="1483123" cy="36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88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u="sng" dirty="0">
                <a:solidFill>
                  <a:schemeClr val="tx1"/>
                </a:solidFill>
              </a:rPr>
              <a:t>DISCUSSION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B829B-F8A2-4BB8-8E77-3CE9E6C82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243" y1="17035" x2="43243" y2="17035"/>
                        <a14:foregroundMark x1="54054" y1="17823" x2="54054" y2="17823"/>
                        <a14:backgroundMark x1="39189" y1="17981" x2="39189" y2="17981"/>
                        <a14:backgroundMark x1="53378" y1="15931" x2="53378" y2="15931"/>
                        <a14:backgroundMark x1="42399" y1="17823" x2="42399" y2="17823"/>
                        <a14:backgroundMark x1="58108" y1="19401" x2="58108" y2="19401"/>
                        <a14:backgroundMark x1="41216" y1="18139" x2="41216" y2="18139"/>
                        <a14:backgroundMark x1="43581" y1="17666" x2="43581" y2="176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9105" y="460778"/>
            <a:ext cx="1957292" cy="2096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52C0CD-5794-498D-B175-F4C9F96BE9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5058">
            <a:off x="8483234" y="1039945"/>
            <a:ext cx="1465053" cy="146505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717F9C-4E22-42CE-8201-81BCF94F8BD0}"/>
              </a:ext>
            </a:extLst>
          </p:cNvPr>
          <p:cNvSpPr txBox="1">
            <a:spLocks/>
          </p:cNvSpPr>
          <p:nvPr/>
        </p:nvSpPr>
        <p:spPr>
          <a:xfrm>
            <a:off x="1295402" y="2476814"/>
            <a:ext cx="9601196" cy="391702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ym typeface="Wingdings" panose="05000000000000000000" pitchFamily="2" charset="2"/>
              </a:rPr>
              <a:t>Dataset is small – only a dozen of features  testing and training was limited.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b="1" dirty="0">
                <a:sym typeface="Wingdings" panose="05000000000000000000" pitchFamily="2" charset="2"/>
              </a:rPr>
              <a:t>Unsupervised</a:t>
            </a:r>
            <a:r>
              <a:rPr lang="en-GB" dirty="0">
                <a:sym typeface="Wingdings" panose="05000000000000000000" pitchFamily="2" charset="2"/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>
                <a:sym typeface="Wingdings" panose="05000000000000000000" pitchFamily="2" charset="2"/>
              </a:rPr>
              <a:t>Pairwise clustering: </a:t>
            </a:r>
            <a:r>
              <a:rPr lang="en-GB" b="1" dirty="0">
                <a:solidFill>
                  <a:srgbClr val="74C962"/>
                </a:solidFill>
                <a:sym typeface="Wingdings" panose="05000000000000000000" pitchFamily="2" charset="2"/>
              </a:rPr>
              <a:t>effective</a:t>
            </a:r>
            <a:r>
              <a:rPr lang="en-GB" dirty="0">
                <a:sym typeface="Wingdings" panose="05000000000000000000" pitchFamily="2" charset="2"/>
              </a:rPr>
              <a:t> once most prominent features identified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>
                <a:sym typeface="Wingdings" panose="05000000000000000000" pitchFamily="2" charset="2"/>
              </a:rPr>
              <a:t>All features + PCA: not irrelevant, but not as effective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b="1" dirty="0">
                <a:sym typeface="Wingdings" panose="05000000000000000000" pitchFamily="2" charset="2"/>
              </a:rPr>
              <a:t>Supervised</a:t>
            </a:r>
            <a:r>
              <a:rPr lang="en-GB" dirty="0">
                <a:sym typeface="Wingdings" panose="05000000000000000000" pitchFamily="2" charset="2"/>
              </a:rPr>
              <a:t>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>
                <a:sym typeface="Wingdings" panose="05000000000000000000" pitchFamily="2" charset="2"/>
              </a:rPr>
              <a:t>Decision tree: feature importance </a:t>
            </a:r>
            <a:r>
              <a:rPr lang="en-GB" b="1" dirty="0">
                <a:solidFill>
                  <a:srgbClr val="74C962"/>
                </a:solidFill>
                <a:sym typeface="Wingdings" panose="05000000000000000000" pitchFamily="2" charset="2"/>
              </a:rPr>
              <a:t>confirms clustering conclusions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>
                <a:sym typeface="Wingdings" panose="05000000000000000000" pitchFamily="2" charset="2"/>
              </a:rPr>
              <a:t>Logistic regression: </a:t>
            </a:r>
            <a:r>
              <a:rPr lang="en-GB" dirty="0">
                <a:solidFill>
                  <a:srgbClr val="FF0000"/>
                </a:solidFill>
                <a:sym typeface="Wingdings" panose="05000000000000000000" pitchFamily="2" charset="2"/>
              </a:rPr>
              <a:t>poor results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  <a:sym typeface="Wingdings" panose="05000000000000000000" pitchFamily="2" charset="2"/>
              </a:rPr>
              <a:t>Correlation weight method: </a:t>
            </a:r>
            <a:r>
              <a:rPr lang="en-GB" b="1" dirty="0">
                <a:solidFill>
                  <a:srgbClr val="74C962"/>
                </a:solidFill>
                <a:sym typeface="Wingdings" panose="05000000000000000000" pitchFamily="2" charset="2"/>
              </a:rPr>
              <a:t>good results</a:t>
            </a:r>
            <a:r>
              <a:rPr lang="en-GB" dirty="0">
                <a:solidFill>
                  <a:schemeClr val="tx1"/>
                </a:solidFill>
                <a:sym typeface="Wingdings" panose="05000000000000000000" pitchFamily="2" charset="2"/>
              </a:rPr>
              <a:t> after k-fold cross validation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171D8E-CC23-4639-AB9B-BDF0B86E13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661" y="3377796"/>
            <a:ext cx="2305925" cy="195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31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u="sng" dirty="0">
                <a:solidFill>
                  <a:schemeClr val="tx1"/>
                </a:solidFill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3BA5-2974-444C-BF0F-63A192CC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521506"/>
            <a:ext cx="10554574" cy="36226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B829B-F8A2-4BB8-8E77-3CE9E6C82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243" y1="17035" x2="43243" y2="17035"/>
                        <a14:foregroundMark x1="54054" y1="17823" x2="54054" y2="17823"/>
                        <a14:backgroundMark x1="39189" y1="17981" x2="39189" y2="17981"/>
                        <a14:backgroundMark x1="53378" y1="15931" x2="53378" y2="15931"/>
                        <a14:backgroundMark x1="42399" y1="17823" x2="42399" y2="17823"/>
                        <a14:backgroundMark x1="58108" y1="19401" x2="58108" y2="19401"/>
                        <a14:backgroundMark x1="41216" y1="18139" x2="41216" y2="18139"/>
                        <a14:backgroundMark x1="43581" y1="17666" x2="43581" y2="176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9105" y="460778"/>
            <a:ext cx="1957292" cy="2096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52C0CD-5794-498D-B175-F4C9F96BE9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5058">
            <a:off x="8483234" y="1039945"/>
            <a:ext cx="1465053" cy="146505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717F9C-4E22-42CE-8201-81BCF94F8BD0}"/>
              </a:ext>
            </a:extLst>
          </p:cNvPr>
          <p:cNvSpPr txBox="1">
            <a:spLocks/>
          </p:cNvSpPr>
          <p:nvPr/>
        </p:nvSpPr>
        <p:spPr>
          <a:xfrm>
            <a:off x="1168400" y="2720295"/>
            <a:ext cx="9601196" cy="9398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GB" sz="2800" dirty="0"/>
              <a:t>Access? </a:t>
            </a:r>
            <a:r>
              <a:rPr lang="en-GB" sz="2800" dirty="0">
                <a:sym typeface="Wingdings" panose="05000000000000000000" pitchFamily="2" charset="2"/>
              </a:rPr>
              <a:t> </a:t>
            </a:r>
            <a:r>
              <a:rPr lang="en-GB" sz="2800" u="sng" dirty="0">
                <a:sym typeface="Wingdings" panose="05000000000000000000" pitchFamily="2" charset="2"/>
                <a:hlinkClick r:id="rId6" action="ppaction://hlinkfile"/>
              </a:rPr>
              <a:t>github.com/LiamLeGoffic/SPLEX_Project</a:t>
            </a:r>
            <a:endParaRPr lang="en-GB" sz="2800" u="sng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800" b="1" dirty="0">
              <a:sym typeface="Wingdings" panose="05000000000000000000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E6D898-271A-4CD3-8498-743AE09D77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784" y="3429000"/>
            <a:ext cx="2142432" cy="178089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B9E5810-CEE1-446D-B0A5-D6D120D18E70}"/>
              </a:ext>
            </a:extLst>
          </p:cNvPr>
          <p:cNvSpPr txBox="1">
            <a:spLocks/>
          </p:cNvSpPr>
          <p:nvPr/>
        </p:nvSpPr>
        <p:spPr>
          <a:xfrm>
            <a:off x="4162036" y="5393027"/>
            <a:ext cx="3867928" cy="567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800" b="1" dirty="0"/>
              <a:t>Thank you for listening!</a:t>
            </a:r>
            <a:endParaRPr lang="en-GB" sz="28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1736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tx1"/>
                </a:solidFill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3BA5-2974-444C-BF0F-63A192CC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769" y="2750750"/>
            <a:ext cx="6208461" cy="2911214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GB" sz="3200" b="1" dirty="0">
                <a:solidFill>
                  <a:schemeClr val="tx1"/>
                </a:solidFill>
              </a:rPr>
              <a:t>I</a:t>
            </a:r>
            <a:r>
              <a:rPr lang="en-GB" sz="3200" dirty="0">
                <a:solidFill>
                  <a:schemeClr val="tx1"/>
                </a:solidFill>
              </a:rPr>
              <a:t>ntroduction: the data of Pokémon</a:t>
            </a:r>
          </a:p>
          <a:p>
            <a:pPr>
              <a:buFont typeface="+mj-lt"/>
              <a:buAutoNum type="arabicPeriod"/>
            </a:pPr>
            <a:r>
              <a:rPr lang="en-GB" sz="3200" b="1" dirty="0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on-supervised learning</a:t>
            </a:r>
          </a:p>
          <a:p>
            <a:pPr>
              <a:buFont typeface="+mj-lt"/>
              <a:buAutoNum type="arabicPeriod"/>
            </a:pPr>
            <a:r>
              <a:rPr lang="en-GB" sz="3200" b="1" dirty="0">
                <a:solidFill>
                  <a:schemeClr val="bg1">
                    <a:lumMod val="65000"/>
                  </a:schemeClr>
                </a:solidFill>
              </a:rPr>
              <a:t>S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upervised learning</a:t>
            </a:r>
          </a:p>
          <a:p>
            <a:pPr>
              <a:buFont typeface="+mj-lt"/>
              <a:buAutoNum type="arabicPeriod"/>
            </a:pPr>
            <a:r>
              <a:rPr lang="en-GB" sz="3200" b="1" dirty="0">
                <a:solidFill>
                  <a:schemeClr val="bg1">
                    <a:lumMod val="65000"/>
                  </a:schemeClr>
                </a:solidFill>
              </a:rPr>
              <a:t>D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iscussion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CBF33-9A41-4F38-A869-271570FEF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80" b="89831" l="5070" r="89577">
                        <a14:foregroundMark x1="26479" y1="17232" x2="26479" y2="14689"/>
                        <a14:foregroundMark x1="20845" y1="38701" x2="24789" y2="39548"/>
                        <a14:foregroundMark x1="8451" y1="39548" x2="5352" y2="40113"/>
                        <a14:foregroundMark x1="13521" y1="7345" x2="19155" y2="6780"/>
                        <a14:foregroundMark x1="44789" y1="12429" x2="55493" y2="12994"/>
                        <a14:foregroundMark x1="46197" y1="24011" x2="52958" y2="24011"/>
                        <a14:foregroundMark x1="46197" y1="43785" x2="53803" y2="42655"/>
                        <a14:foregroundMark x1="47887" y1="54520" x2="56056" y2="53672"/>
                        <a14:foregroundMark x1="24789" y1="70056" x2="29014" y2="72316"/>
                        <a14:foregroundMark x1="43099" y1="74011" x2="55493" y2="74294"/>
                        <a14:foregroundMark x1="43944" y1="85311" x2="51268" y2="861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2908" y="1007002"/>
            <a:ext cx="1257668" cy="1254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CBA3EB-FB56-4C0F-BC4C-CBBCFB00A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34" y="1909268"/>
            <a:ext cx="2082837" cy="381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51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u="sng" dirty="0">
                <a:solidFill>
                  <a:schemeClr val="tx1"/>
                </a:solidFill>
              </a:rPr>
              <a:t>INTRODUCTION</a:t>
            </a:r>
            <a:br>
              <a:rPr lang="en-GB" b="1" u="sng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The data of Pokémon</a:t>
            </a:r>
            <a:endParaRPr lang="en-GB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3BA5-2974-444C-BF0F-63A192CC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521506"/>
            <a:ext cx="10554574" cy="36226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tx1"/>
                </a:solidFill>
              </a:rPr>
              <a:t>Source: </a:t>
            </a:r>
            <a:r>
              <a:rPr lang="en-GB" sz="2000" b="1" u="sng" dirty="0">
                <a:solidFill>
                  <a:srgbClr val="FFC000"/>
                </a:solidFill>
              </a:rPr>
              <a:t>kaggle.com/alopez247/pokemon </a:t>
            </a:r>
            <a:r>
              <a:rPr lang="en-GB" sz="2000" dirty="0">
                <a:solidFill>
                  <a:schemeClr val="tx1"/>
                </a:solidFill>
              </a:rPr>
              <a:t>and</a:t>
            </a:r>
            <a:r>
              <a:rPr lang="en-GB" sz="2000" b="1" dirty="0">
                <a:solidFill>
                  <a:schemeClr val="tx1"/>
                </a:solidFill>
              </a:rPr>
              <a:t> </a:t>
            </a:r>
            <a:r>
              <a:rPr lang="en-GB" sz="2000" b="1" u="sng" dirty="0">
                <a:solidFill>
                  <a:srgbClr val="FFC000"/>
                </a:solidFill>
              </a:rPr>
              <a:t>kaggle.com/rounakbanik/pokemon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tx1"/>
                </a:solidFill>
              </a:rPr>
              <a:t>Motivation </a:t>
            </a:r>
            <a:r>
              <a:rPr lang="en-GB" sz="2000" dirty="0">
                <a:solidFill>
                  <a:schemeClr val="tx1"/>
                </a:solidFill>
                <a:sym typeface="Wingdings" panose="05000000000000000000" pitchFamily="2" charset="2"/>
              </a:rPr>
              <a:t> 8 “generations” of creatures, all with unique features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79AA1-1AC1-4360-A2B0-C3E6BB0FC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3" b="93586" l="9929" r="89716">
                        <a14:foregroundMark x1="47872" y1="39942" x2="47872" y2="39942"/>
                        <a14:foregroundMark x1="58865" y1="26239" x2="58865" y2="26239"/>
                        <a14:foregroundMark x1="45745" y1="25656" x2="45745" y2="25656"/>
                        <a14:foregroundMark x1="55319" y1="77843" x2="55319" y2="77843"/>
                        <a14:foregroundMark x1="55319" y1="51312" x2="55319" y2="513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2578" y="473575"/>
            <a:ext cx="1604172" cy="19511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87EE80-AFC8-4347-AB84-63DE23A70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501" y="4850990"/>
            <a:ext cx="3797300" cy="13452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465DDD7-C83A-4B14-BDAF-1C6310455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655" y="3389081"/>
            <a:ext cx="3867092" cy="13332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FDA8A80-38A6-4A89-8A78-979C57127E6D}"/>
              </a:ext>
            </a:extLst>
          </p:cNvPr>
          <p:cNvSpPr txBox="1"/>
          <p:nvPr/>
        </p:nvSpPr>
        <p:spPr>
          <a:xfrm>
            <a:off x="9753598" y="3402892"/>
            <a:ext cx="17686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Defense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Sp. Atk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Sp. Def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Exp.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…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A1DCC5F-6C38-42BC-9925-0594AC30F1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654" y="4852507"/>
            <a:ext cx="3919933" cy="124349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DE7BC6A-40FA-474D-8780-351BEDFD1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0501" y="3389081"/>
            <a:ext cx="4358930" cy="13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04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u="sng" dirty="0">
                <a:solidFill>
                  <a:schemeClr val="tx1"/>
                </a:solidFill>
              </a:rPr>
              <a:t>INTRODUCTION</a:t>
            </a:r>
            <a:br>
              <a:rPr lang="en-GB" b="1" u="sng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The data of Pokémon</a:t>
            </a:r>
            <a:endParaRPr lang="en-GB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3BA5-2974-444C-BF0F-63A192CC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521506"/>
            <a:ext cx="10554574" cy="36226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tx1"/>
                </a:solidFill>
              </a:rPr>
              <a:t>Source: </a:t>
            </a:r>
            <a:r>
              <a:rPr lang="en-GB" sz="2000" b="1" u="sng" dirty="0">
                <a:solidFill>
                  <a:srgbClr val="FFC000"/>
                </a:solidFill>
              </a:rPr>
              <a:t>kaggle.com/alopez247/pokemon </a:t>
            </a:r>
            <a:r>
              <a:rPr lang="en-GB" sz="2000" dirty="0">
                <a:solidFill>
                  <a:schemeClr val="tx1"/>
                </a:solidFill>
              </a:rPr>
              <a:t>and</a:t>
            </a:r>
            <a:r>
              <a:rPr lang="en-GB" sz="2000" b="1" dirty="0">
                <a:solidFill>
                  <a:schemeClr val="tx1"/>
                </a:solidFill>
              </a:rPr>
              <a:t> </a:t>
            </a:r>
            <a:r>
              <a:rPr lang="en-GB" sz="2000" b="1" u="sng" dirty="0">
                <a:solidFill>
                  <a:srgbClr val="FFC000"/>
                </a:solidFill>
              </a:rPr>
              <a:t>kaggle.com/rounakbanik/pokemon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tx1"/>
                </a:solidFill>
              </a:rPr>
              <a:t>Motivation </a:t>
            </a:r>
            <a:r>
              <a:rPr lang="en-GB" sz="2000" dirty="0">
                <a:solidFill>
                  <a:schemeClr val="tx1"/>
                </a:solidFill>
                <a:sym typeface="Wingdings" panose="05000000000000000000" pitchFamily="2" charset="2"/>
              </a:rPr>
              <a:t> 8 “generations” of creatures, all with unique features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79AA1-1AC1-4360-A2B0-C3E6BB0FC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3" b="93586" l="9929" r="89716">
                        <a14:foregroundMark x1="47872" y1="39942" x2="47872" y2="39942"/>
                        <a14:foregroundMark x1="58865" y1="26239" x2="58865" y2="26239"/>
                        <a14:foregroundMark x1="45745" y1="25656" x2="45745" y2="25656"/>
                        <a14:foregroundMark x1="55319" y1="77843" x2="55319" y2="77843"/>
                        <a14:foregroundMark x1="55319" y1="51312" x2="55319" y2="513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2578" y="473575"/>
            <a:ext cx="1604172" cy="19511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87EE80-AFC8-4347-AB84-63DE23A702A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70501" y="4852507"/>
            <a:ext cx="3797300" cy="13452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465DDD7-C83A-4B14-BDAF-1C6310455BB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7655" y="3389081"/>
            <a:ext cx="3867092" cy="13332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E23E6A-E00C-4F0A-9A05-F7D0AA20F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654" y="4852507"/>
            <a:ext cx="3919933" cy="12434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F6B538-CF7E-4460-998B-4CB7B07FED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0501" y="3389081"/>
            <a:ext cx="4358930" cy="13332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BBCECE-AD17-4965-B84B-6A0EDC146D47}"/>
              </a:ext>
            </a:extLst>
          </p:cNvPr>
          <p:cNvSpPr txBox="1"/>
          <p:nvPr/>
        </p:nvSpPr>
        <p:spPr>
          <a:xfrm>
            <a:off x="9696450" y="3123946"/>
            <a:ext cx="18257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Special class : </a:t>
            </a:r>
            <a:br>
              <a:rPr lang="en-GB" dirty="0"/>
            </a:br>
            <a:r>
              <a:rPr lang="en-GB" b="1" dirty="0"/>
              <a:t>Legendaries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Characterized by higher base stats, rare type combinations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“Outliers”?</a:t>
            </a:r>
          </a:p>
        </p:txBody>
      </p:sp>
    </p:spTree>
    <p:extLst>
      <p:ext uri="{BB962C8B-B14F-4D97-AF65-F5344CB8AC3E}">
        <p14:creationId xmlns:p14="http://schemas.microsoft.com/office/powerpoint/2010/main" val="202940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u="sng" dirty="0">
                <a:solidFill>
                  <a:schemeClr val="tx1"/>
                </a:solidFill>
              </a:rPr>
              <a:t>INTRODUCTION</a:t>
            </a:r>
            <a:br>
              <a:rPr lang="en-GB" b="1" u="sng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The data of Pokémon</a:t>
            </a:r>
            <a:endParaRPr lang="en-GB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3BA5-2974-444C-BF0F-63A192CC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521506"/>
            <a:ext cx="10554574" cy="36226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tx1"/>
                </a:solidFill>
              </a:rPr>
              <a:t>Source: </a:t>
            </a:r>
            <a:r>
              <a:rPr lang="en-GB" sz="2000" b="1" u="sng" dirty="0">
                <a:solidFill>
                  <a:srgbClr val="FFC000"/>
                </a:solidFill>
              </a:rPr>
              <a:t>kaggle.com/alopez247/pokemon </a:t>
            </a:r>
            <a:r>
              <a:rPr lang="en-GB" sz="2000" dirty="0">
                <a:solidFill>
                  <a:schemeClr val="tx1"/>
                </a:solidFill>
              </a:rPr>
              <a:t>and</a:t>
            </a:r>
            <a:r>
              <a:rPr lang="en-GB" sz="2000" b="1" dirty="0">
                <a:solidFill>
                  <a:schemeClr val="tx1"/>
                </a:solidFill>
              </a:rPr>
              <a:t> </a:t>
            </a:r>
            <a:r>
              <a:rPr lang="en-GB" sz="2000" b="1" u="sng" dirty="0">
                <a:solidFill>
                  <a:srgbClr val="FFC000"/>
                </a:solidFill>
              </a:rPr>
              <a:t>kaggle.com/rounakbanik/pokemon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tx1"/>
                </a:solidFill>
              </a:rPr>
              <a:t>Motivation </a:t>
            </a:r>
            <a:r>
              <a:rPr lang="en-GB" sz="2000" dirty="0">
                <a:solidFill>
                  <a:schemeClr val="tx1"/>
                </a:solidFill>
                <a:sym typeface="Wingdings" panose="05000000000000000000" pitchFamily="2" charset="2"/>
              </a:rPr>
              <a:t> 8 “generations” of creatures, all with unique features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79AA1-1AC1-4360-A2B0-C3E6BB0FC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3" b="93586" l="9929" r="89716">
                        <a14:foregroundMark x1="47872" y1="39942" x2="47872" y2="39942"/>
                        <a14:foregroundMark x1="58865" y1="26239" x2="58865" y2="26239"/>
                        <a14:foregroundMark x1="45745" y1="25656" x2="45745" y2="25656"/>
                        <a14:foregroundMark x1="55319" y1="77843" x2="55319" y2="77843"/>
                        <a14:foregroundMark x1="55319" y1="51312" x2="55319" y2="513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2578" y="473575"/>
            <a:ext cx="1604172" cy="19511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87EE80-AFC8-4347-AB84-63DE23A702A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70501" y="4852507"/>
            <a:ext cx="3797300" cy="13452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465DDD7-C83A-4B14-BDAF-1C6310455BB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7655" y="3389081"/>
            <a:ext cx="3867092" cy="13332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FDA8A80-38A6-4A89-8A78-979C57127E6D}"/>
              </a:ext>
            </a:extLst>
          </p:cNvPr>
          <p:cNvSpPr txBox="1"/>
          <p:nvPr/>
        </p:nvSpPr>
        <p:spPr>
          <a:xfrm>
            <a:off x="9696450" y="3123946"/>
            <a:ext cx="18257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Special class : </a:t>
            </a:r>
            <a:br>
              <a:rPr lang="en-GB" dirty="0"/>
            </a:br>
            <a:r>
              <a:rPr lang="en-GB" b="1" dirty="0"/>
              <a:t>Legendaries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Characterized by higher base stats, rare type combinations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“Outliers”?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E23E6A-E00C-4F0A-9A05-F7D0AA20F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654" y="4852507"/>
            <a:ext cx="3919933" cy="12434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F6B538-CF7E-4460-998B-4CB7B07FED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0501" y="3389081"/>
            <a:ext cx="4358930" cy="13332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00E574-B70D-4097-8557-A2D4D841AF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377" y="2382756"/>
            <a:ext cx="5575546" cy="34065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9542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593DDA8-6B26-402A-9AC2-AF6B97122B21}"/>
              </a:ext>
            </a:extLst>
          </p:cNvPr>
          <p:cNvSpPr txBox="1"/>
          <p:nvPr/>
        </p:nvSpPr>
        <p:spPr>
          <a:xfrm>
            <a:off x="9696450" y="3123946"/>
            <a:ext cx="18257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Special class : </a:t>
            </a:r>
            <a:br>
              <a:rPr lang="en-GB" dirty="0"/>
            </a:br>
            <a:r>
              <a:rPr lang="en-GB" b="1" dirty="0"/>
              <a:t>Legendaries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Characterized by higher base stats, rare type combinations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“Outliers”?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u="sng" dirty="0">
                <a:solidFill>
                  <a:schemeClr val="tx1"/>
                </a:solidFill>
              </a:rPr>
              <a:t>INTRODUCTION</a:t>
            </a:r>
            <a:br>
              <a:rPr lang="en-GB" b="1" u="sng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The data of Pokémon</a:t>
            </a:r>
            <a:endParaRPr lang="en-GB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3BA5-2974-444C-BF0F-63A192CC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521506"/>
            <a:ext cx="10554574" cy="36226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tx1"/>
                </a:solidFill>
              </a:rPr>
              <a:t>Source: </a:t>
            </a:r>
            <a:r>
              <a:rPr lang="en-GB" sz="2000" b="1" u="sng" dirty="0">
                <a:solidFill>
                  <a:srgbClr val="FFC000"/>
                </a:solidFill>
              </a:rPr>
              <a:t>kaggle.com/alopez247/pokemon </a:t>
            </a:r>
            <a:r>
              <a:rPr lang="en-GB" sz="2000" dirty="0">
                <a:solidFill>
                  <a:schemeClr val="tx1"/>
                </a:solidFill>
              </a:rPr>
              <a:t>and</a:t>
            </a:r>
            <a:r>
              <a:rPr lang="en-GB" sz="2000" b="1" dirty="0">
                <a:solidFill>
                  <a:schemeClr val="tx1"/>
                </a:solidFill>
              </a:rPr>
              <a:t> </a:t>
            </a:r>
            <a:r>
              <a:rPr lang="en-GB" sz="2000" b="1" u="sng" dirty="0">
                <a:solidFill>
                  <a:srgbClr val="FFC000"/>
                </a:solidFill>
              </a:rPr>
              <a:t>kaggle.com/rounakbanik/pokemon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chemeClr val="tx1"/>
                </a:solidFill>
              </a:rPr>
              <a:t>Motivation </a:t>
            </a:r>
            <a:r>
              <a:rPr lang="en-GB" sz="2000" dirty="0">
                <a:solidFill>
                  <a:schemeClr val="tx1"/>
                </a:solidFill>
                <a:sym typeface="Wingdings" panose="05000000000000000000" pitchFamily="2" charset="2"/>
              </a:rPr>
              <a:t> 8 “generations” of creatures, all with unique features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79AA1-1AC1-4360-A2B0-C3E6BB0FC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3" b="93586" l="9929" r="89716">
                        <a14:foregroundMark x1="47872" y1="39942" x2="47872" y2="39942"/>
                        <a14:foregroundMark x1="58865" y1="26239" x2="58865" y2="26239"/>
                        <a14:foregroundMark x1="45745" y1="25656" x2="45745" y2="25656"/>
                        <a14:foregroundMark x1="55319" y1="77843" x2="55319" y2="77843"/>
                        <a14:foregroundMark x1="55319" y1="51312" x2="55319" y2="513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2578" y="473575"/>
            <a:ext cx="1604172" cy="19511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87EE80-AFC8-4347-AB84-63DE23A702A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70501" y="4852507"/>
            <a:ext cx="3797300" cy="13452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465DDD7-C83A-4B14-BDAF-1C6310455BB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7655" y="3389081"/>
            <a:ext cx="3867092" cy="13332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E23E6A-E00C-4F0A-9A05-F7D0AA20F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654" y="4852507"/>
            <a:ext cx="3919933" cy="12434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F6B538-CF7E-4460-998B-4CB7B07FED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0501" y="3389081"/>
            <a:ext cx="4358930" cy="13332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F71CE9-2D76-489F-8B2B-12A9B5A30475}"/>
              </a:ext>
            </a:extLst>
          </p:cNvPr>
          <p:cNvSpPr txBox="1"/>
          <p:nvPr/>
        </p:nvSpPr>
        <p:spPr>
          <a:xfrm>
            <a:off x="7069349" y="3301187"/>
            <a:ext cx="4063924" cy="156966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The question we seek to answer:</a:t>
            </a:r>
          </a:p>
          <a:p>
            <a:pPr algn="ctr"/>
            <a:r>
              <a:rPr lang="en-GB" sz="2400" dirty="0"/>
              <a:t>How well can we predict that a Pokémon is a</a:t>
            </a:r>
            <a:r>
              <a:rPr lang="en-GB" sz="2400" b="1" dirty="0"/>
              <a:t> </a:t>
            </a:r>
            <a:r>
              <a:rPr lang="en-GB" sz="2400" b="1" u="sng" dirty="0"/>
              <a:t>legendary</a:t>
            </a:r>
            <a:r>
              <a:rPr lang="en-GB" sz="2400" b="1" dirty="0"/>
              <a:t> Pokémon?</a:t>
            </a:r>
            <a:endParaRPr lang="en-GB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00E574-B70D-4097-8557-A2D4D841AF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377" y="2382756"/>
            <a:ext cx="5575546" cy="34065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1836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tx1"/>
                </a:solidFill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3BA5-2974-444C-BF0F-63A192CC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769" y="2750750"/>
            <a:ext cx="6208461" cy="2911214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GB" sz="3200" b="1" dirty="0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ntroduction: the data of Pokémon</a:t>
            </a:r>
          </a:p>
          <a:p>
            <a:pPr>
              <a:buFont typeface="+mj-lt"/>
              <a:buAutoNum type="arabicPeriod"/>
            </a:pPr>
            <a:r>
              <a:rPr lang="en-GB" sz="3200" b="1" dirty="0">
                <a:solidFill>
                  <a:schemeClr val="tx1"/>
                </a:solidFill>
              </a:rPr>
              <a:t>N</a:t>
            </a:r>
            <a:r>
              <a:rPr lang="en-GB" sz="3200" dirty="0">
                <a:solidFill>
                  <a:schemeClr val="tx1"/>
                </a:solidFill>
              </a:rPr>
              <a:t>on-supervised learning</a:t>
            </a:r>
          </a:p>
          <a:p>
            <a:pPr>
              <a:buFont typeface="+mj-lt"/>
              <a:buAutoNum type="arabicPeriod"/>
            </a:pPr>
            <a:r>
              <a:rPr lang="en-GB" sz="3200" b="1" dirty="0">
                <a:solidFill>
                  <a:schemeClr val="bg1">
                    <a:lumMod val="65000"/>
                  </a:schemeClr>
                </a:solidFill>
              </a:rPr>
              <a:t>S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upervised learning</a:t>
            </a:r>
          </a:p>
          <a:p>
            <a:pPr>
              <a:buFont typeface="+mj-lt"/>
              <a:buAutoNum type="arabicPeriod"/>
            </a:pPr>
            <a:r>
              <a:rPr lang="en-GB" sz="3200" b="1" dirty="0">
                <a:solidFill>
                  <a:schemeClr val="bg1">
                    <a:lumMod val="65000"/>
                  </a:schemeClr>
                </a:solidFill>
              </a:rPr>
              <a:t>D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iscussion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CBF33-9A41-4F38-A869-271570FEF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80" b="89831" l="5070" r="89577">
                        <a14:foregroundMark x1="26479" y1="17232" x2="26479" y2="14689"/>
                        <a14:foregroundMark x1="20845" y1="38701" x2="24789" y2="39548"/>
                        <a14:foregroundMark x1="8451" y1="39548" x2="5352" y2="40113"/>
                        <a14:foregroundMark x1="13521" y1="7345" x2="19155" y2="6780"/>
                        <a14:foregroundMark x1="44789" y1="12429" x2="55493" y2="12994"/>
                        <a14:foregroundMark x1="46197" y1="24011" x2="52958" y2="24011"/>
                        <a14:foregroundMark x1="46197" y1="43785" x2="53803" y2="42655"/>
                        <a14:foregroundMark x1="47887" y1="54520" x2="56056" y2="53672"/>
                        <a14:foregroundMark x1="24789" y1="70056" x2="29014" y2="72316"/>
                        <a14:foregroundMark x1="43099" y1="74011" x2="55493" y2="74294"/>
                        <a14:foregroundMark x1="43944" y1="85311" x2="51268" y2="861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2908" y="1007002"/>
            <a:ext cx="1257668" cy="1254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88870A-5058-4E05-9C0D-4353DD209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359" y="2997200"/>
            <a:ext cx="2982736" cy="282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34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615-4E83-4696-AD82-08659684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u="sng" dirty="0">
                <a:solidFill>
                  <a:schemeClr val="tx1"/>
                </a:solidFill>
              </a:rPr>
              <a:t>UNSUPERVISED:</a:t>
            </a:r>
            <a:br>
              <a:rPr lang="en-GB" b="1" u="sng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Clustering</a:t>
            </a:r>
            <a:endParaRPr lang="en-GB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3BA5-2974-444C-BF0F-63A192CC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521506"/>
            <a:ext cx="10554574" cy="36226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7FAFBB-8665-444C-8000-81A86276E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0" b="96867" l="6977" r="96512">
                        <a14:foregroundMark x1="53256" y1="39036" x2="53256" y2="39036"/>
                        <a14:foregroundMark x1="67442" y1="61928" x2="67442" y2="61928"/>
                        <a14:foregroundMark x1="45814" y1="12771" x2="45814" y2="12771"/>
                        <a14:foregroundMark x1="56512" y1="12771" x2="56512" y2="12771"/>
                        <a14:foregroundMark x1="67209" y1="15904" x2="67209" y2="15904"/>
                        <a14:foregroundMark x1="76279" y1="20964" x2="76279" y2="20964"/>
                        <a14:foregroundMark x1="84651" y1="31325" x2="84651" y2="31325"/>
                        <a14:foregroundMark x1="34651" y1="16145" x2="34651" y2="16145"/>
                        <a14:foregroundMark x1="27442" y1="20723" x2="27442" y2="20723"/>
                        <a14:foregroundMark x1="18372" y1="30120" x2="18372" y2="30120"/>
                        <a14:foregroundMark x1="13023" y1="40000" x2="13023" y2="40000"/>
                        <a14:foregroundMark x1="10930" y1="51325" x2="10930" y2="51325"/>
                        <a14:foregroundMark x1="12093" y1="63373" x2="12093" y2="63373"/>
                        <a14:foregroundMark x1="15349" y1="71084" x2="15349" y2="71084"/>
                        <a14:foregroundMark x1="21628" y1="81928" x2="21628" y2="81928"/>
                        <a14:foregroundMark x1="30698" y1="89880" x2="30698" y2="89880"/>
                        <a14:foregroundMark x1="40930" y1="93976" x2="40930" y2="93976"/>
                        <a14:foregroundMark x1="49767" y1="95181" x2="49767" y2="95181"/>
                        <a14:foregroundMark x1="63721" y1="93735" x2="63721" y2="93735"/>
                        <a14:foregroundMark x1="71860" y1="89398" x2="71860" y2="89398"/>
                        <a14:foregroundMark x1="81628" y1="82169" x2="81628" y2="82169"/>
                        <a14:foregroundMark x1="87209" y1="72048" x2="87209" y2="72048"/>
                        <a14:foregroundMark x1="90465" y1="61928" x2="90465" y2="61928"/>
                        <a14:foregroundMark x1="91163" y1="52289" x2="91163" y2="52289"/>
                        <a14:foregroundMark x1="89302" y1="41446" x2="89302" y2="414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8530" y="711131"/>
            <a:ext cx="1631791" cy="1574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9A8832-62A4-40AA-BD64-8768CF0BF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975" y="2664127"/>
            <a:ext cx="9544050" cy="9191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7FB633-41BA-4952-8D0E-AFCC757EE060}"/>
              </a:ext>
            </a:extLst>
          </p:cNvPr>
          <p:cNvSpPr txBox="1"/>
          <p:nvPr/>
        </p:nvSpPr>
        <p:spPr>
          <a:xfrm>
            <a:off x="1323974" y="3818770"/>
            <a:ext cx="900112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Class </a:t>
            </a:r>
            <a:r>
              <a:rPr lang="en-GB" dirty="0">
                <a:sym typeface="Wingdings" panose="05000000000000000000" pitchFamily="2" charset="2"/>
              </a:rPr>
              <a:t> </a:t>
            </a:r>
            <a:r>
              <a:rPr lang="en-GB" b="1" dirty="0">
                <a:sym typeface="Wingdings" panose="05000000000000000000" pitchFamily="2" charset="2"/>
              </a:rPr>
              <a:t>Legendary </a:t>
            </a:r>
            <a:r>
              <a:rPr lang="en-GB" dirty="0">
                <a:sym typeface="Wingdings" panose="05000000000000000000" pitchFamily="2" charset="2"/>
              </a:rPr>
              <a:t>(last column)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Pairwise clustering on numerical columns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1600" dirty="0">
                <a:sym typeface="Wingdings" panose="05000000000000000000" pitchFamily="2" charset="2"/>
              </a:rPr>
              <a:t>Total vs Sp. Atk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1600" dirty="0">
                <a:sym typeface="Wingdings" panose="05000000000000000000" pitchFamily="2" charset="2"/>
              </a:rPr>
              <a:t>Capture_rate vs Speed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1600" dirty="0">
                <a:sym typeface="Wingdings" panose="05000000000000000000" pitchFamily="2" charset="2"/>
              </a:rPr>
              <a:t>HP vs weight_kg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sz="1600" dirty="0">
                <a:sym typeface="Wingdings" panose="05000000000000000000" pitchFamily="2" charset="2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F65BD1E-02EC-46B1-97DB-8BDD677AA683}"/>
              </a:ext>
            </a:extLst>
          </p:cNvPr>
          <p:cNvSpPr/>
          <p:nvPr/>
        </p:nvSpPr>
        <p:spPr>
          <a:xfrm>
            <a:off x="4154164" y="4586133"/>
            <a:ext cx="638667" cy="43262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033EA7-CEDE-4193-9CA8-E911DCEB3905}"/>
                  </a:ext>
                </a:extLst>
              </p:cNvPr>
              <p:cNvSpPr txBox="1"/>
              <p:nvPr/>
            </p:nvSpPr>
            <p:spPr>
              <a:xfrm>
                <a:off x="4876800" y="4586133"/>
                <a:ext cx="626745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11!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2!9!</m:t>
                        </m:r>
                      </m:den>
                    </m:f>
                  </m:oMath>
                </a14:m>
                <a:r>
                  <a:rPr lang="en-GB" dirty="0"/>
                  <a:t> = </a:t>
                </a:r>
                <a:r>
                  <a:rPr lang="en-GB" b="1" u="sng" dirty="0"/>
                  <a:t>55</a:t>
                </a:r>
                <a:r>
                  <a:rPr lang="en-GB" dirty="0"/>
                  <a:t> possible pairwise clusters </a:t>
                </a:r>
                <a:r>
                  <a:rPr lang="en-GB" dirty="0">
                    <a:sym typeface="Wingdings" panose="05000000000000000000" pitchFamily="2" charset="2"/>
                  </a:rPr>
                  <a:t> unrealistic and waste of time </a:t>
                </a:r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033EA7-CEDE-4193-9CA8-E911DCEB3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586133"/>
                <a:ext cx="6267450" cy="491288"/>
              </a:xfrm>
              <a:prstGeom prst="rect">
                <a:avLst/>
              </a:prstGeom>
              <a:blipFill>
                <a:blip r:embed="rId6"/>
                <a:stretch>
                  <a:fillRect b="-86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C1D06A3-B3EC-4CDE-AD53-CC265B9EA40B}"/>
              </a:ext>
            </a:extLst>
          </p:cNvPr>
          <p:cNvSpPr/>
          <p:nvPr/>
        </p:nvSpPr>
        <p:spPr>
          <a:xfrm>
            <a:off x="1498530" y="2664127"/>
            <a:ext cx="1212920" cy="9744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3C7EE3-B52C-4D8D-9CF7-81FC1874C06A}"/>
              </a:ext>
            </a:extLst>
          </p:cNvPr>
          <p:cNvSpPr/>
          <p:nvPr/>
        </p:nvSpPr>
        <p:spPr>
          <a:xfrm>
            <a:off x="3089606" y="2664127"/>
            <a:ext cx="1907843" cy="9744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A01CF2-2D94-476C-AF72-9045C1EE654D}"/>
              </a:ext>
            </a:extLst>
          </p:cNvPr>
          <p:cNvSpPr/>
          <p:nvPr/>
        </p:nvSpPr>
        <p:spPr>
          <a:xfrm>
            <a:off x="6813550" y="2657777"/>
            <a:ext cx="1428750" cy="9744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2A9FFF-D1AF-403B-AE09-BAD7B90247FB}"/>
              </a:ext>
            </a:extLst>
          </p:cNvPr>
          <p:cNvSpPr/>
          <p:nvPr/>
        </p:nvSpPr>
        <p:spPr>
          <a:xfrm>
            <a:off x="9251949" y="2657777"/>
            <a:ext cx="514351" cy="9744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5F0567-56CB-4472-A882-1026B03C91E0}"/>
              </a:ext>
            </a:extLst>
          </p:cNvPr>
          <p:cNvSpPr/>
          <p:nvPr/>
        </p:nvSpPr>
        <p:spPr>
          <a:xfrm>
            <a:off x="5954459" y="2657777"/>
            <a:ext cx="528891" cy="9744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0ACB94-A231-4769-B680-60B623102FFD}"/>
              </a:ext>
            </a:extLst>
          </p:cNvPr>
          <p:cNvSpPr/>
          <p:nvPr/>
        </p:nvSpPr>
        <p:spPr>
          <a:xfrm>
            <a:off x="10271562" y="2664127"/>
            <a:ext cx="528891" cy="974423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6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8" grpId="0" animBg="1"/>
      <p:bldP spid="17" grpId="0" animBg="1"/>
      <p:bldP spid="18" grpId="0" animBg="1"/>
      <p:bldP spid="19" grpId="0" animBg="1"/>
      <p:bldP spid="20" grpId="0" animBg="1"/>
      <p:bldP spid="22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Custom 1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212121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14650</TotalTime>
  <Words>945</Words>
  <Application>Microsoft Office PowerPoint</Application>
  <PresentationFormat>Widescreen</PresentationFormat>
  <Paragraphs>223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Cambria Math</vt:lpstr>
      <vt:lpstr>Garamond</vt:lpstr>
      <vt:lpstr>Wingdings</vt:lpstr>
      <vt:lpstr>Organic</vt:lpstr>
      <vt:lpstr>SPLEX PROJECT PRESENTATION     Data exploration  Propose and Develop an optimal method A Pokémon analysis</vt:lpstr>
      <vt:lpstr>TABLE OF CONTENTS</vt:lpstr>
      <vt:lpstr>TABLE OF CONTENTS</vt:lpstr>
      <vt:lpstr>INTRODUCTION The data of Pokémon</vt:lpstr>
      <vt:lpstr>INTRODUCTION The data of Pokémon</vt:lpstr>
      <vt:lpstr>INTRODUCTION The data of Pokémon</vt:lpstr>
      <vt:lpstr>INTRODUCTION The data of Pokémon</vt:lpstr>
      <vt:lpstr>TABLE OF CONTENTS</vt:lpstr>
      <vt:lpstr>UNSUPERVISED: Clustering</vt:lpstr>
      <vt:lpstr>UNSUPERVISED: Clustering</vt:lpstr>
      <vt:lpstr>UNSUPERVISED: Clustering</vt:lpstr>
      <vt:lpstr>UNSUPERVISED: Clustering</vt:lpstr>
      <vt:lpstr>UNSUPERVISED: Clustering</vt:lpstr>
      <vt:lpstr>UNSUPERVISED: Clustering</vt:lpstr>
      <vt:lpstr>UNSUPERVISED: Clustering - PCA</vt:lpstr>
      <vt:lpstr>UNSUPERVISED: Clustering - PCA</vt:lpstr>
      <vt:lpstr>UNSUPERVISED: Clustering - PCA</vt:lpstr>
      <vt:lpstr>UNSUPERVISED: Clustering - PCA</vt:lpstr>
      <vt:lpstr>UNSUPERVISED: Clustering - PCA</vt:lpstr>
      <vt:lpstr>UNSUPERVISED: Clustering - PCA</vt:lpstr>
      <vt:lpstr>TABLE OF CONTENTS</vt:lpstr>
      <vt:lpstr>SUPERVISED: Decision tree + Forest</vt:lpstr>
      <vt:lpstr>SUPERVISED: Logistic regression</vt:lpstr>
      <vt:lpstr>SUPERVISED: Correlation based method</vt:lpstr>
      <vt:lpstr>SUPERVISED: Correlation based method</vt:lpstr>
      <vt:lpstr>SUPERVISED: Correlation based method</vt:lpstr>
      <vt:lpstr>TABLE OF CONTENTS</vt:lpstr>
      <vt:lpstr>DISCUSSION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SGRNA STRUCTURE TO IMPROVE CRISPR-CAS9 KNOCKOUT EFFICIENCY</dc:title>
  <dc:creator>Yann ZHONG</dc:creator>
  <cp:lastModifiedBy>Yann ZHONG</cp:lastModifiedBy>
  <cp:revision>509</cp:revision>
  <dcterms:created xsi:type="dcterms:W3CDTF">2021-05-02T14:41:57Z</dcterms:created>
  <dcterms:modified xsi:type="dcterms:W3CDTF">2022-01-27T22:40:37Z</dcterms:modified>
</cp:coreProperties>
</file>